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5" r:id="rId9"/>
    <p:sldId id="264" r:id="rId10"/>
    <p:sldId id="266" r:id="rId11"/>
    <p:sldId id="267" r:id="rId12"/>
    <p:sldId id="261" r:id="rId13"/>
    <p:sldId id="268" r:id="rId14"/>
    <p:sldId id="269"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666C0E94-82C8-4ED4-82B9-985A4CDADE48}" type="datetimeFigureOut">
              <a:rPr lang="en-US" smtClean="0"/>
              <a:t>5/10/2020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51763A1-30CA-437D-9CD8-B053FB6986E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66C0E94-82C8-4ED4-82B9-985A4CDADE48}" type="datetimeFigureOut">
              <a:rPr lang="en-US" smtClean="0"/>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763A1-30CA-437D-9CD8-B053FB6986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66C0E94-82C8-4ED4-82B9-985A4CDADE48}" type="datetimeFigureOut">
              <a:rPr lang="en-US" smtClean="0"/>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763A1-30CA-437D-9CD8-B053FB6986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666C0E94-82C8-4ED4-82B9-985A4CDADE48}" type="datetimeFigureOut">
              <a:rPr lang="en-US" smtClean="0"/>
              <a:t>5/10/2020</a:t>
            </a:fld>
            <a:endParaRPr lang="en-US"/>
          </a:p>
        </p:txBody>
      </p:sp>
      <p:sp>
        <p:nvSpPr>
          <p:cNvPr id="9" name="Slide Number Placeholder 8"/>
          <p:cNvSpPr>
            <a:spLocks noGrp="1"/>
          </p:cNvSpPr>
          <p:nvPr>
            <p:ph type="sldNum" sz="quarter" idx="15"/>
          </p:nvPr>
        </p:nvSpPr>
        <p:spPr/>
        <p:txBody>
          <a:bodyPr rtlCol="0"/>
          <a:lstStyle/>
          <a:p>
            <a:fld id="{A51763A1-30CA-437D-9CD8-B053FB6986E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66C0E94-82C8-4ED4-82B9-985A4CDADE48}" type="datetimeFigureOut">
              <a:rPr lang="en-US" smtClean="0"/>
              <a:t>5/10/2020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51763A1-30CA-437D-9CD8-B053FB6986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66C0E94-82C8-4ED4-82B9-985A4CDADE48}" type="datetimeFigureOut">
              <a:rPr lang="en-US" smtClean="0"/>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1763A1-30CA-437D-9CD8-B053FB6986E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666C0E94-82C8-4ED4-82B9-985A4CDADE48}" type="datetimeFigureOut">
              <a:rPr lang="en-US" smtClean="0"/>
              <a:t>5/10/2020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1763A1-30CA-437D-9CD8-B053FB6986E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666C0E94-82C8-4ED4-82B9-985A4CDADE48}" type="datetimeFigureOut">
              <a:rPr lang="en-US" smtClean="0"/>
              <a:t>5/10/2020</a:t>
            </a:fld>
            <a:endParaRPr lang="en-US"/>
          </a:p>
        </p:txBody>
      </p:sp>
      <p:sp>
        <p:nvSpPr>
          <p:cNvPr id="7" name="Slide Number Placeholder 6"/>
          <p:cNvSpPr>
            <a:spLocks noGrp="1"/>
          </p:cNvSpPr>
          <p:nvPr>
            <p:ph type="sldNum" sz="quarter" idx="11"/>
          </p:nvPr>
        </p:nvSpPr>
        <p:spPr/>
        <p:txBody>
          <a:bodyPr rtlCol="0"/>
          <a:lstStyle/>
          <a:p>
            <a:fld id="{A51763A1-30CA-437D-9CD8-B053FB6986E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C0E94-82C8-4ED4-82B9-985A4CDADE48}" type="datetimeFigureOut">
              <a:rPr lang="en-US" smtClean="0"/>
              <a:t>5/10/2020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1763A1-30CA-437D-9CD8-B053FB6986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666C0E94-82C8-4ED4-82B9-985A4CDADE48}" type="datetimeFigureOut">
              <a:rPr lang="en-US" smtClean="0"/>
              <a:t>5/10/2020</a:t>
            </a:fld>
            <a:endParaRPr lang="en-US"/>
          </a:p>
        </p:txBody>
      </p:sp>
      <p:sp>
        <p:nvSpPr>
          <p:cNvPr id="22" name="Slide Number Placeholder 21"/>
          <p:cNvSpPr>
            <a:spLocks noGrp="1"/>
          </p:cNvSpPr>
          <p:nvPr>
            <p:ph type="sldNum" sz="quarter" idx="15"/>
          </p:nvPr>
        </p:nvSpPr>
        <p:spPr/>
        <p:txBody>
          <a:bodyPr rtlCol="0"/>
          <a:lstStyle/>
          <a:p>
            <a:fld id="{A51763A1-30CA-437D-9CD8-B053FB6986E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66C0E94-82C8-4ED4-82B9-985A4CDADE48}" type="datetimeFigureOut">
              <a:rPr lang="en-US" smtClean="0"/>
              <a:t>5/10/2020</a:t>
            </a:fld>
            <a:endParaRPr lang="en-US"/>
          </a:p>
        </p:txBody>
      </p:sp>
      <p:sp>
        <p:nvSpPr>
          <p:cNvPr id="18" name="Slide Number Placeholder 17"/>
          <p:cNvSpPr>
            <a:spLocks noGrp="1"/>
          </p:cNvSpPr>
          <p:nvPr>
            <p:ph type="sldNum" sz="quarter" idx="11"/>
          </p:nvPr>
        </p:nvSpPr>
        <p:spPr/>
        <p:txBody>
          <a:bodyPr rtlCol="0"/>
          <a:lstStyle/>
          <a:p>
            <a:fld id="{A51763A1-30CA-437D-9CD8-B053FB6986E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66C0E94-82C8-4ED4-82B9-985A4CDADE48}" type="datetimeFigureOut">
              <a:rPr lang="en-US" smtClean="0"/>
              <a:t>5/10/2020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51763A1-30CA-437D-9CD8-B053FB6986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1.emf"/><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2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9.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9.emf"/><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Section 1.4</a:t>
            </a:r>
            <a:br>
              <a:rPr lang="en-US" dirty="0"/>
            </a:br>
            <a:r>
              <a:rPr lang="en-US" dirty="0"/>
              <a:t>Linear Models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48449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sz="quarter" idx="1"/>
          </p:nvPr>
        </p:nvSpPr>
        <p:spPr/>
        <p:txBody>
          <a:bodyPr/>
          <a:lstStyle/>
          <a:p>
            <a:r>
              <a:rPr lang="en-US" dirty="0"/>
              <a:t>Find the slope between the points (3,2) and (3,4)</a:t>
            </a:r>
          </a:p>
          <a:p>
            <a:pPr marL="0" indent="0">
              <a:buNone/>
            </a:pPr>
            <a:endParaRPr lang="en-US" dirty="0"/>
          </a:p>
        </p:txBody>
      </p:sp>
    </p:spTree>
    <p:extLst>
      <p:ext uri="{BB962C8B-B14F-4D97-AF65-F5344CB8AC3E}">
        <p14:creationId xmlns:p14="http://schemas.microsoft.com/office/powerpoint/2010/main" val="4042354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a:t>Solution to Example 4</a:t>
            </a:r>
          </a:p>
        </p:txBody>
      </p:sp>
      <p:sp>
        <p:nvSpPr>
          <p:cNvPr id="3" name="Content Placeholder 2"/>
          <p:cNvSpPr>
            <a:spLocks noGrp="1"/>
          </p:cNvSpPr>
          <p:nvPr>
            <p:ph sz="quarter" idx="1"/>
          </p:nvPr>
        </p:nvSpPr>
        <p:spPr>
          <a:xfrm>
            <a:off x="457200" y="1265237"/>
            <a:ext cx="7467600" cy="5480457"/>
          </a:xfrm>
        </p:spPr>
        <p:txBody>
          <a:bodyPr/>
          <a:lstStyle/>
          <a:p>
            <a:r>
              <a:rPr lang="en-US" dirty="0"/>
              <a:t>Use the slope formula to find the slope</a:t>
            </a:r>
          </a:p>
          <a:p>
            <a:pPr marL="0" indent="0">
              <a:buNone/>
            </a:pPr>
            <a:endParaRPr lang="en-US" dirty="0"/>
          </a:p>
          <a:p>
            <a:pPr marL="0" indent="0">
              <a:buNone/>
            </a:pPr>
            <a:endParaRPr lang="en-US" dirty="0"/>
          </a:p>
          <a:p>
            <a:pPr marL="0" indent="0">
              <a:buNone/>
            </a:pPr>
            <a:endParaRPr lang="en-US" dirty="0"/>
          </a:p>
          <a:p>
            <a:pPr marL="0" indent="0">
              <a:buNone/>
            </a:pPr>
            <a:r>
              <a:rPr lang="en-US" dirty="0"/>
              <a:t>Undefined slope</a:t>
            </a:r>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781138142"/>
              </p:ext>
            </p:extLst>
          </p:nvPr>
        </p:nvGraphicFramePr>
        <p:xfrm>
          <a:off x="762000" y="1905000"/>
          <a:ext cx="2468563" cy="735013"/>
        </p:xfrm>
        <a:graphic>
          <a:graphicData uri="http://schemas.openxmlformats.org/presentationml/2006/ole">
            <mc:AlternateContent xmlns:mc="http://schemas.openxmlformats.org/markup-compatibility/2006">
              <mc:Choice xmlns:v="urn:schemas-microsoft-com:vml" Requires="v">
                <p:oleObj spid="_x0000_s7202" name="Equation" r:id="rId3" imgW="1460160" imgH="431640" progId="Equation.3">
                  <p:embed/>
                </p:oleObj>
              </mc:Choice>
              <mc:Fallback>
                <p:oleObj name="Equation" r:id="rId3" imgW="1460160" imgH="431640" progId="Equation.3">
                  <p:embed/>
                  <p:pic>
                    <p:nvPicPr>
                      <p:cNvPr id="0" name=""/>
                      <p:cNvPicPr>
                        <a:picLocks noChangeAspect="1" noChangeArrowheads="1"/>
                      </p:cNvPicPr>
                      <p:nvPr/>
                    </p:nvPicPr>
                    <p:blipFill>
                      <a:blip r:embed="rId4"/>
                      <a:srcRect/>
                      <a:stretch>
                        <a:fillRect/>
                      </a:stretch>
                    </p:blipFill>
                    <p:spPr bwMode="auto">
                      <a:xfrm>
                        <a:off x="762000" y="1905000"/>
                        <a:ext cx="2468563" cy="735013"/>
                      </a:xfrm>
                      <a:prstGeom prst="rect">
                        <a:avLst/>
                      </a:prstGeom>
                      <a:noFill/>
                    </p:spPr>
                  </p:pic>
                </p:oleObj>
              </mc:Fallback>
            </mc:AlternateContent>
          </a:graphicData>
        </a:graphic>
      </p:graphicFrame>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0289" y="2362201"/>
            <a:ext cx="3699711" cy="389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4293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Slope intercept form</a:t>
            </a:r>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r>
                  <a:rPr lang="en-US" dirty="0"/>
                  <a:t> Slope and y-intercept also can be found from the equation in slope-intercept, as shown in this next example.  Notice that the equation is written in slope-intercept form. </a:t>
                </a:r>
              </a:p>
              <a:p>
                <a:pPr marL="0" indent="0">
                  <a:buNone/>
                </a:pPr>
                <a:endParaRPr lang="en-US" dirty="0"/>
              </a:p>
              <a:p>
                <a:pPr marL="0" indent="0" algn="ctr">
                  <a:buNone/>
                </a:pPr>
                <a14:m>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𝑚𝑥</m:t>
                    </m:r>
                    <m:r>
                      <a:rPr lang="en-US" b="0" i="1" smtClean="0">
                        <a:latin typeface="Cambria Math"/>
                      </a:rPr>
                      <m:t>+</m:t>
                    </m:r>
                    <m:r>
                      <a:rPr lang="en-US" b="0" i="1" smtClean="0">
                        <a:latin typeface="Cambria Math"/>
                      </a:rPr>
                      <m:t>𝑏</m:t>
                    </m:r>
                  </m:oMath>
                </a14:m>
                <a:r>
                  <a:rPr lang="en-US" dirty="0"/>
                  <a:t> </a:t>
                </a:r>
              </a:p>
              <a:p>
                <a:pPr marL="0" indent="0" algn="ctr">
                  <a:buNone/>
                </a:pPr>
                <a:r>
                  <a:rPr lang="en-US" dirty="0"/>
                  <a:t>or </a:t>
                </a:r>
              </a:p>
              <a:p>
                <a:pPr marL="0" indent="0" algn="ctr">
                  <a:buNone/>
                </a:pPr>
                <a:r>
                  <a:rPr lang="en-US" i="1" dirty="0"/>
                  <a:t>y = b +mx</a:t>
                </a:r>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a:blip r:embed="rId2"/>
                <a:stretch>
                  <a:fillRect l="-327" t="-1001" r="-1224"/>
                </a:stretch>
              </a:blipFill>
            </p:spPr>
            <p:txBody>
              <a:bodyPr/>
              <a:lstStyle/>
              <a:p>
                <a:r>
                  <a:rPr lang="en-US">
                    <a:noFill/>
                  </a:rPr>
                  <a:t> </a:t>
                </a:r>
              </a:p>
            </p:txBody>
          </p:sp>
        </mc:Fallback>
      </mc:AlternateContent>
    </p:spTree>
    <p:extLst>
      <p:ext uri="{BB962C8B-B14F-4D97-AF65-F5344CB8AC3E}">
        <p14:creationId xmlns:p14="http://schemas.microsoft.com/office/powerpoint/2010/main" val="4179381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5</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Find the slope and y-intercept</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=3</m:t>
                      </m:r>
                      <m:r>
                        <a:rPr lang="en-US" b="0" i="1" smtClean="0">
                          <a:latin typeface="Cambria Math"/>
                        </a:rPr>
                        <m:t>𝑥</m:t>
                      </m:r>
                      <m:r>
                        <a:rPr lang="en-US" b="0" i="1" smtClean="0">
                          <a:latin typeface="Cambria Math"/>
                        </a:rPr>
                        <m:t>−2</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n-US">
                    <a:noFill/>
                  </a:rPr>
                  <a:t> </a:t>
                </a:r>
              </a:p>
            </p:txBody>
          </p:sp>
        </mc:Fallback>
      </mc:AlternateContent>
    </p:spTree>
    <p:extLst>
      <p:ext uri="{BB962C8B-B14F-4D97-AF65-F5344CB8AC3E}">
        <p14:creationId xmlns:p14="http://schemas.microsoft.com/office/powerpoint/2010/main" val="2628018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5</a:t>
            </a:r>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r>
                  <a:rPr lang="en-US" dirty="0"/>
                  <a:t>Use the equation </a:t>
                </a:r>
                <a14:m>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𝑚𝑥</m:t>
                    </m:r>
                    <m:r>
                      <a:rPr lang="en-US" b="0" i="1" smtClean="0">
                        <a:latin typeface="Cambria Math"/>
                      </a:rPr>
                      <m:t>+</m:t>
                    </m:r>
                    <m:r>
                      <a:rPr lang="en-US" b="0" i="1" smtClean="0">
                        <a:latin typeface="Cambria Math"/>
                      </a:rPr>
                      <m:t>𝑏</m:t>
                    </m:r>
                  </m:oMath>
                </a14:m>
                <a:endParaRPr lang="en-US" dirty="0"/>
              </a:p>
              <a:p>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𝑦</m:t>
                      </m:r>
                      <m:r>
                        <a:rPr lang="en-US" i="1">
                          <a:latin typeface="Cambria Math"/>
                        </a:rPr>
                        <m:t>=3</m:t>
                      </m:r>
                      <m:r>
                        <a:rPr lang="en-US" i="1">
                          <a:latin typeface="Cambria Math"/>
                        </a:rPr>
                        <m:t>𝑥</m:t>
                      </m:r>
                      <m:r>
                        <a:rPr lang="en-US" i="1">
                          <a:latin typeface="Cambria Math"/>
                        </a:rPr>
                        <m:t>−2</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r>
                        <a:rPr lang="en-US" b="0" i="1" smtClean="0">
                          <a:latin typeface="Cambria Math"/>
                          <a:ea typeface="Cambria Math"/>
                        </a:rPr>
                        <m:t>𝑚</m:t>
                      </m:r>
                      <m:r>
                        <a:rPr lang="en-US" b="0" i="1" smtClean="0">
                          <a:latin typeface="Cambria Math"/>
                          <a:ea typeface="Cambria Math"/>
                        </a:rPr>
                        <m:t>=3</m:t>
                      </m:r>
                      <m:r>
                        <a:rPr lang="en-US" b="0" i="0" smtClean="0">
                          <a:latin typeface="Cambria Math"/>
                          <a:ea typeface="Cambria Math"/>
                        </a:rPr>
                        <m:t> </m:t>
                      </m:r>
                      <m:r>
                        <m:rPr>
                          <m:sty m:val="p"/>
                        </m:rPr>
                        <a:rPr lang="en-US" b="0" i="0" smtClean="0">
                          <a:latin typeface="Cambria Math"/>
                          <a:ea typeface="Cambria Math"/>
                        </a:rPr>
                        <m:t>and</m:t>
                      </m:r>
                      <m:r>
                        <a:rPr lang="en-US" b="0" i="0" smtClean="0">
                          <a:latin typeface="Cambria Math"/>
                          <a:ea typeface="Cambria Math"/>
                        </a:rPr>
                        <m:t> </m:t>
                      </m:r>
                      <m:r>
                        <m:rPr>
                          <m:sty m:val="p"/>
                        </m:rPr>
                        <a:rPr lang="en-US" b="0" i="0" smtClean="0">
                          <a:latin typeface="Cambria Math"/>
                          <a:ea typeface="Cambria Math"/>
                        </a:rPr>
                        <m:t>b</m:t>
                      </m:r>
                      <m:r>
                        <a:rPr lang="en-US" b="0" i="0" smtClean="0">
                          <a:latin typeface="Cambria Math" panose="02040503050406030204" pitchFamily="18" charset="0"/>
                          <a:ea typeface="Cambria Math"/>
                        </a:rPr>
                        <m:t> (</m:t>
                      </m:r>
                      <m:r>
                        <m:rPr>
                          <m:sty m:val="p"/>
                        </m:rPr>
                        <a:rPr lang="en-US" b="0" i="0" smtClean="0">
                          <a:latin typeface="Cambria Math" panose="02040503050406030204" pitchFamily="18" charset="0"/>
                          <a:ea typeface="Cambria Math"/>
                        </a:rPr>
                        <m:t>y</m:t>
                      </m:r>
                      <m:r>
                        <a:rPr lang="en-US" b="0" i="0" smtClean="0">
                          <a:latin typeface="Cambria Math" panose="02040503050406030204" pitchFamily="18" charset="0"/>
                          <a:ea typeface="Cambria Math"/>
                        </a:rPr>
                        <m:t>−</m:t>
                      </m:r>
                      <m:r>
                        <m:rPr>
                          <m:sty m:val="p"/>
                        </m:rPr>
                        <a:rPr lang="en-US" b="0" i="0" smtClean="0">
                          <a:latin typeface="Cambria Math" panose="02040503050406030204" pitchFamily="18" charset="0"/>
                          <a:ea typeface="Cambria Math"/>
                        </a:rPr>
                        <m:t>intercept</m:t>
                      </m:r>
                      <m:r>
                        <a:rPr lang="en-US" b="0" i="0" smtClean="0">
                          <a:latin typeface="Cambria Math" panose="02040503050406030204" pitchFamily="18" charset="0"/>
                          <a:ea typeface="Cambria Math"/>
                        </a:rPr>
                        <m:t>)=−2</m:t>
                      </m:r>
                    </m:oMath>
                  </m:oMathPara>
                </a14:m>
                <a:endParaRPr lang="en-US" b="0" dirty="0">
                  <a:ea typeface="Cambria Math"/>
                </a:endParaRPr>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a:blip r:embed="rId2"/>
                <a:stretch>
                  <a:fillRect l="-327" t="-1001"/>
                </a:stretch>
              </a:blipFill>
            </p:spPr>
            <p:txBody>
              <a:bodyPr/>
              <a:lstStyle/>
              <a:p>
                <a:r>
                  <a:rPr lang="en-US">
                    <a:noFill/>
                  </a:rPr>
                  <a:t> </a:t>
                </a:r>
              </a:p>
            </p:txBody>
          </p:sp>
        </mc:Fallback>
      </mc:AlternateContent>
    </p:spTree>
    <p:extLst>
      <p:ext uri="{BB962C8B-B14F-4D97-AF65-F5344CB8AC3E}">
        <p14:creationId xmlns:p14="http://schemas.microsoft.com/office/powerpoint/2010/main" val="3275511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6</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Graph </a:t>
                </a:r>
                <a14:m>
                  <m:oMath xmlns:m="http://schemas.openxmlformats.org/officeDocument/2006/math">
                    <m:r>
                      <a:rPr lang="en-US" b="0" i="1" smtClean="0">
                        <a:latin typeface="Cambria Math"/>
                      </a:rPr>
                      <m:t>𝑦</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r>
                      <a:rPr lang="en-US" b="0" i="1" smtClean="0">
                        <a:latin typeface="Cambria Math"/>
                      </a:rPr>
                      <m:t>𝑥</m:t>
                    </m:r>
                    <m:r>
                      <a:rPr lang="en-US" b="0" i="1" smtClean="0">
                        <a:latin typeface="Cambria Math"/>
                      </a:rPr>
                      <m:t>−2</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a:stretch>
              </a:blipFill>
            </p:spPr>
            <p:txBody>
              <a:bodyPr/>
              <a:lstStyle/>
              <a:p>
                <a:r>
                  <a:rPr lang="en-US">
                    <a:noFill/>
                  </a:rPr>
                  <a:t> </a:t>
                </a:r>
              </a:p>
            </p:txBody>
          </p:sp>
        </mc:Fallback>
      </mc:AlternateContent>
    </p:spTree>
    <p:extLst>
      <p:ext uri="{BB962C8B-B14F-4D97-AF65-F5344CB8AC3E}">
        <p14:creationId xmlns:p14="http://schemas.microsoft.com/office/powerpoint/2010/main" val="2594129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6</a:t>
            </a:r>
          </a:p>
        </p:txBody>
      </p:sp>
      <p:sp>
        <p:nvSpPr>
          <p:cNvPr id="3" name="Content Placeholder 2"/>
          <p:cNvSpPr>
            <a:spLocks noGrp="1"/>
          </p:cNvSpPr>
          <p:nvPr>
            <p:ph sz="quarter" idx="1"/>
          </p:nvPr>
        </p:nvSpPr>
        <p:spPr/>
        <p:txBody>
          <a:bodyPr/>
          <a:lstStyle/>
          <a:p>
            <a:r>
              <a:rPr lang="en-US" dirty="0"/>
              <a:t>Construct a table and plot the points.</a:t>
            </a:r>
          </a:p>
          <a:p>
            <a:pPr marL="0" indent="0">
              <a:buNone/>
            </a:pPr>
            <a:endParaRPr lang="en-US" dirty="0"/>
          </a:p>
          <a:p>
            <a:pPr marL="0" indent="0">
              <a:buNone/>
            </a:pPr>
            <a:endParaRPr lang="en-US"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690941354"/>
                  </p:ext>
                </p:extLst>
              </p:nvPr>
            </p:nvGraphicFramePr>
            <p:xfrm>
              <a:off x="609600" y="2667000"/>
              <a:ext cx="4953000" cy="3035237"/>
            </p:xfrm>
            <a:graphic>
              <a:graphicData uri="http://schemas.openxmlformats.org/drawingml/2006/table">
                <a:tbl>
                  <a:tblPr firstRow="1" bandRow="1">
                    <a:tableStyleId>{5C22544A-7EE6-4342-B048-85BDC9FD1C3A}</a:tableStyleId>
                  </a:tblPr>
                  <a:tblGrid>
                    <a:gridCol w="742950">
                      <a:extLst>
                        <a:ext uri="{9D8B030D-6E8A-4147-A177-3AD203B41FA5}">
                          <a16:colId xmlns:a16="http://schemas.microsoft.com/office/drawing/2014/main" val="20000"/>
                        </a:ext>
                      </a:extLst>
                    </a:gridCol>
                    <a:gridCol w="4210050">
                      <a:extLst>
                        <a:ext uri="{9D8B030D-6E8A-4147-A177-3AD203B41FA5}">
                          <a16:colId xmlns:a16="http://schemas.microsoft.com/office/drawing/2014/main" val="20001"/>
                        </a:ext>
                      </a:extLst>
                    </a:gridCol>
                  </a:tblGrid>
                  <a:tr h="609600">
                    <a:tc>
                      <a:txBody>
                        <a:bodyPr/>
                        <a:lstStyle/>
                        <a:p>
                          <a:pPr/>
                          <a14:m>
                            <m:oMathPara xmlns:m="http://schemas.openxmlformats.org/officeDocument/2006/math">
                              <m:oMathParaPr>
                                <m:jc m:val="centerGroup"/>
                              </m:oMathParaPr>
                              <m:oMath xmlns:m="http://schemas.openxmlformats.org/officeDocument/2006/math">
                                <m:r>
                                  <a:rPr lang="en-US" b="1" i="1" smtClean="0">
                                    <a:latin typeface="Cambria Math"/>
                                  </a:rPr>
                                  <m:t>𝒙</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r>
                                  <a:rPr lang="en-US" b="0" i="1" smtClean="0">
                                    <a:latin typeface="Cambria Math"/>
                                  </a:rPr>
                                  <m:t>𝑥</m:t>
                                </m:r>
                                <m:r>
                                  <a:rPr lang="en-US" b="0" i="1" smtClean="0">
                                    <a:latin typeface="Cambria Math"/>
                                  </a:rPr>
                                  <m:t>−2</m:t>
                                </m:r>
                              </m:oMath>
                            </m:oMathPara>
                          </a14:m>
                          <a:endParaRPr lang="en-US" dirty="0"/>
                        </a:p>
                      </a:txBody>
                      <a:tcPr/>
                    </a:tc>
                    <a:extLst>
                      <a:ext uri="{0D108BD9-81ED-4DB2-BD59-A6C34878D82A}">
                        <a16:rowId xmlns:a16="http://schemas.microsoft.com/office/drawing/2014/main" val="10000"/>
                      </a:ext>
                    </a:extLst>
                  </a:tr>
                  <a:tr h="37084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1</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d>
                                  <m:dPr>
                                    <m:ctrlPr>
                                      <a:rPr lang="en-US" b="0" i="1" smtClean="0">
                                        <a:latin typeface="Cambria Math" panose="02040503050406030204" pitchFamily="18" charset="0"/>
                                      </a:rPr>
                                    </m:ctrlPr>
                                  </m:dPr>
                                  <m:e>
                                    <m:r>
                                      <a:rPr lang="en-US" b="0" i="1" smtClean="0">
                                        <a:latin typeface="Cambria Math"/>
                                      </a:rPr>
                                      <m:t>1</m:t>
                                    </m:r>
                                  </m:e>
                                </m:d>
                                <m:r>
                                  <a:rPr lang="en-US" b="0" i="1" smtClean="0">
                                    <a:latin typeface="Cambria Math"/>
                                  </a:rPr>
                                  <m:t>−2=</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r>
                                  <a:rPr lang="en-US" b="0" i="1" smtClean="0">
                                    <a:latin typeface="Cambria Math"/>
                                  </a:rPr>
                                  <m:t>−2=−</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2</m:t>
                                    </m:r>
                                  </m:den>
                                </m:f>
                              </m:oMath>
                            </m:oMathPara>
                          </a14:m>
                          <a:endParaRPr lang="en-US" dirty="0"/>
                        </a:p>
                      </a:txBody>
                      <a:tcPr/>
                    </a:tc>
                    <a:extLst>
                      <a:ext uri="{0D108BD9-81ED-4DB2-BD59-A6C34878D82A}">
                        <a16:rowId xmlns:a16="http://schemas.microsoft.com/office/drawing/2014/main" val="10001"/>
                      </a:ext>
                    </a:extLst>
                  </a:tr>
                  <a:tr h="37084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2</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d>
                                  <m:dPr>
                                    <m:ctrlPr>
                                      <a:rPr lang="en-US" b="0" i="1" smtClean="0">
                                        <a:latin typeface="Cambria Math" panose="02040503050406030204" pitchFamily="18" charset="0"/>
                                      </a:rPr>
                                    </m:ctrlPr>
                                  </m:dPr>
                                  <m:e>
                                    <m:r>
                                      <a:rPr lang="en-US" b="0" i="1" smtClean="0">
                                        <a:latin typeface="Cambria Math"/>
                                      </a:rPr>
                                      <m:t>2</m:t>
                                    </m:r>
                                  </m:e>
                                </m:d>
                                <m:r>
                                  <a:rPr lang="en-US" b="0" i="1" smtClean="0">
                                    <a:latin typeface="Cambria Math"/>
                                  </a:rPr>
                                  <m:t>−2=3−2=1</m:t>
                                </m:r>
                              </m:oMath>
                            </m:oMathPara>
                          </a14:m>
                          <a:endParaRPr lang="en-US" dirty="0"/>
                        </a:p>
                      </a:txBody>
                      <a:tcPr/>
                    </a:tc>
                    <a:extLst>
                      <a:ext uri="{0D108BD9-81ED-4DB2-BD59-A6C34878D82A}">
                        <a16:rowId xmlns:a16="http://schemas.microsoft.com/office/drawing/2014/main" val="10002"/>
                      </a:ext>
                    </a:extLst>
                  </a:tr>
                  <a:tr h="37084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3</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d>
                                  <m:dPr>
                                    <m:ctrlPr>
                                      <a:rPr lang="en-US" b="0" i="1" smtClean="0">
                                        <a:latin typeface="Cambria Math" panose="02040503050406030204" pitchFamily="18" charset="0"/>
                                      </a:rPr>
                                    </m:ctrlPr>
                                  </m:dPr>
                                  <m:e>
                                    <m:r>
                                      <a:rPr lang="en-US" b="0" i="1" smtClean="0">
                                        <a:latin typeface="Cambria Math"/>
                                      </a:rPr>
                                      <m:t>3</m:t>
                                    </m:r>
                                  </m:e>
                                </m:d>
                                <m:r>
                                  <a:rPr lang="en-US" b="0" i="1" smtClean="0">
                                    <a:latin typeface="Cambria Math"/>
                                  </a:rPr>
                                  <m:t>−2=</m:t>
                                </m:r>
                                <m:f>
                                  <m:fPr>
                                    <m:ctrlPr>
                                      <a:rPr lang="en-US" b="0" i="1" smtClean="0">
                                        <a:latin typeface="Cambria Math" panose="02040503050406030204" pitchFamily="18" charset="0"/>
                                      </a:rPr>
                                    </m:ctrlPr>
                                  </m:fPr>
                                  <m:num>
                                    <m:r>
                                      <a:rPr lang="en-US" b="0" i="1" smtClean="0">
                                        <a:latin typeface="Cambria Math"/>
                                      </a:rPr>
                                      <m:t>9</m:t>
                                    </m:r>
                                  </m:num>
                                  <m:den>
                                    <m:r>
                                      <a:rPr lang="en-US" b="0" i="1" smtClean="0">
                                        <a:latin typeface="Cambria Math"/>
                                      </a:rPr>
                                      <m:t>2</m:t>
                                    </m:r>
                                  </m:den>
                                </m:f>
                                <m:r>
                                  <a:rPr lang="en-US" b="0" i="1" smtClean="0">
                                    <a:latin typeface="Cambria Math"/>
                                  </a:rPr>
                                  <m:t>−2=</m:t>
                                </m:r>
                                <m:f>
                                  <m:fPr>
                                    <m:ctrlPr>
                                      <a:rPr lang="en-US" b="0" i="1" smtClean="0">
                                        <a:latin typeface="Cambria Math" panose="02040503050406030204" pitchFamily="18" charset="0"/>
                                      </a:rPr>
                                    </m:ctrlPr>
                                  </m:fPr>
                                  <m:num>
                                    <m:r>
                                      <a:rPr lang="en-US" b="0" i="1" smtClean="0">
                                        <a:latin typeface="Cambria Math"/>
                                      </a:rPr>
                                      <m:t>5</m:t>
                                    </m:r>
                                  </m:num>
                                  <m:den>
                                    <m:r>
                                      <a:rPr lang="en-US" b="0" i="1" smtClean="0">
                                        <a:latin typeface="Cambria Math"/>
                                      </a:rPr>
                                      <m:t>2</m:t>
                                    </m:r>
                                  </m:den>
                                </m:f>
                              </m:oMath>
                            </m:oMathPara>
                          </a14:m>
                          <a:endParaRPr lang="en-US" dirty="0"/>
                        </a:p>
                      </a:txBody>
                      <a:tcPr/>
                    </a:tc>
                    <a:extLst>
                      <a:ext uri="{0D108BD9-81ED-4DB2-BD59-A6C34878D82A}">
                        <a16:rowId xmlns:a16="http://schemas.microsoft.com/office/drawing/2014/main" val="10003"/>
                      </a:ext>
                    </a:extLst>
                  </a:tr>
                  <a:tr h="37084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4</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d>
                                  <m:dPr>
                                    <m:ctrlPr>
                                      <a:rPr lang="en-US" b="0" i="1" smtClean="0">
                                        <a:latin typeface="Cambria Math" panose="02040503050406030204" pitchFamily="18" charset="0"/>
                                      </a:rPr>
                                    </m:ctrlPr>
                                  </m:dPr>
                                  <m:e>
                                    <m:r>
                                      <a:rPr lang="en-US" b="0" i="1" smtClean="0">
                                        <a:latin typeface="Cambria Math"/>
                                      </a:rPr>
                                      <m:t>4</m:t>
                                    </m:r>
                                  </m:e>
                                </m:d>
                                <m:r>
                                  <a:rPr lang="en-US" b="0" i="1" smtClean="0">
                                    <a:latin typeface="Cambria Math"/>
                                  </a:rPr>
                                  <m:t>−2=6−2=4</m:t>
                                </m:r>
                              </m:oMath>
                            </m:oMathPara>
                          </a14:m>
                          <a:endParaRPr lang="en-US" dirty="0"/>
                        </a:p>
                      </a:txBody>
                      <a:tcPr/>
                    </a:tc>
                    <a:extLst>
                      <a:ext uri="{0D108BD9-81ED-4DB2-BD59-A6C34878D82A}">
                        <a16:rowId xmlns:a16="http://schemas.microsoft.com/office/drawing/2014/main" val="10004"/>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690941354"/>
                  </p:ext>
                </p:extLst>
              </p:nvPr>
            </p:nvGraphicFramePr>
            <p:xfrm>
              <a:off x="609600" y="2667000"/>
              <a:ext cx="4953000" cy="3035237"/>
            </p:xfrm>
            <a:graphic>
              <a:graphicData uri="http://schemas.openxmlformats.org/drawingml/2006/table">
                <a:tbl>
                  <a:tblPr firstRow="1" bandRow="1">
                    <a:tableStyleId>{5C22544A-7EE6-4342-B048-85BDC9FD1C3A}</a:tableStyleId>
                  </a:tblPr>
                  <a:tblGrid>
                    <a:gridCol w="742950"/>
                    <a:gridCol w="4210050"/>
                  </a:tblGrid>
                  <a:tr h="609600">
                    <a:tc>
                      <a:txBody>
                        <a:bodyPr/>
                        <a:lstStyle/>
                        <a:p>
                          <a:endParaRPr lang="en-US"/>
                        </a:p>
                      </a:txBody>
                      <a:tcPr>
                        <a:blipFill rotWithShape="1">
                          <a:blip r:embed="rId2"/>
                          <a:stretch>
                            <a:fillRect t="-1000" r="-566393" b="-398000"/>
                          </a:stretch>
                        </a:blipFill>
                      </a:tcPr>
                    </a:tc>
                    <a:tc>
                      <a:txBody>
                        <a:bodyPr/>
                        <a:lstStyle/>
                        <a:p>
                          <a:endParaRPr lang="en-US"/>
                        </a:p>
                      </a:txBody>
                      <a:tcPr>
                        <a:blipFill rotWithShape="1">
                          <a:blip r:embed="rId2"/>
                          <a:stretch>
                            <a:fillRect l="-17656" t="-1000" b="-398000"/>
                          </a:stretch>
                        </a:blipFill>
                      </a:tcPr>
                    </a:tc>
                  </a:tr>
                  <a:tr h="605028">
                    <a:tc>
                      <a:txBody>
                        <a:bodyPr/>
                        <a:lstStyle/>
                        <a:p>
                          <a:endParaRPr lang="en-US"/>
                        </a:p>
                      </a:txBody>
                      <a:tcPr>
                        <a:blipFill rotWithShape="1">
                          <a:blip r:embed="rId2"/>
                          <a:stretch>
                            <a:fillRect t="-102020" r="-566393" b="-302020"/>
                          </a:stretch>
                        </a:blipFill>
                      </a:tcPr>
                    </a:tc>
                    <a:tc>
                      <a:txBody>
                        <a:bodyPr/>
                        <a:lstStyle/>
                        <a:p>
                          <a:endParaRPr lang="en-US"/>
                        </a:p>
                      </a:txBody>
                      <a:tcPr>
                        <a:blipFill rotWithShape="1">
                          <a:blip r:embed="rId2"/>
                          <a:stretch>
                            <a:fillRect l="-17656" t="-102020" b="-302020"/>
                          </a:stretch>
                        </a:blipFill>
                      </a:tcPr>
                    </a:tc>
                  </a:tr>
                  <a:tr h="605028">
                    <a:tc>
                      <a:txBody>
                        <a:bodyPr/>
                        <a:lstStyle/>
                        <a:p>
                          <a:endParaRPr lang="en-US"/>
                        </a:p>
                      </a:txBody>
                      <a:tcPr>
                        <a:blipFill rotWithShape="1">
                          <a:blip r:embed="rId2"/>
                          <a:stretch>
                            <a:fillRect t="-202020" r="-566393" b="-202020"/>
                          </a:stretch>
                        </a:blipFill>
                      </a:tcPr>
                    </a:tc>
                    <a:tc>
                      <a:txBody>
                        <a:bodyPr/>
                        <a:lstStyle/>
                        <a:p>
                          <a:endParaRPr lang="en-US"/>
                        </a:p>
                      </a:txBody>
                      <a:tcPr>
                        <a:blipFill rotWithShape="1">
                          <a:blip r:embed="rId2"/>
                          <a:stretch>
                            <a:fillRect l="-17656" t="-202020" b="-202020"/>
                          </a:stretch>
                        </a:blipFill>
                      </a:tcPr>
                    </a:tc>
                  </a:tr>
                  <a:tr h="610553">
                    <a:tc>
                      <a:txBody>
                        <a:bodyPr/>
                        <a:lstStyle/>
                        <a:p>
                          <a:endParaRPr lang="en-US"/>
                        </a:p>
                      </a:txBody>
                      <a:tcPr>
                        <a:blipFill rotWithShape="1">
                          <a:blip r:embed="rId2"/>
                          <a:stretch>
                            <a:fillRect t="-299000" r="-566393" b="-100000"/>
                          </a:stretch>
                        </a:blipFill>
                      </a:tcPr>
                    </a:tc>
                    <a:tc>
                      <a:txBody>
                        <a:bodyPr/>
                        <a:lstStyle/>
                        <a:p>
                          <a:endParaRPr lang="en-US"/>
                        </a:p>
                      </a:txBody>
                      <a:tcPr>
                        <a:blipFill rotWithShape="1">
                          <a:blip r:embed="rId2"/>
                          <a:stretch>
                            <a:fillRect l="-17656" t="-299000" b="-100000"/>
                          </a:stretch>
                        </a:blipFill>
                      </a:tcPr>
                    </a:tc>
                  </a:tr>
                  <a:tr h="605028">
                    <a:tc>
                      <a:txBody>
                        <a:bodyPr/>
                        <a:lstStyle/>
                        <a:p>
                          <a:endParaRPr lang="en-US"/>
                        </a:p>
                      </a:txBody>
                      <a:tcPr>
                        <a:blipFill rotWithShape="1">
                          <a:blip r:embed="rId2"/>
                          <a:stretch>
                            <a:fillRect t="-403030" r="-566393" b="-1010"/>
                          </a:stretch>
                        </a:blipFill>
                      </a:tcPr>
                    </a:tc>
                    <a:tc>
                      <a:txBody>
                        <a:bodyPr/>
                        <a:lstStyle/>
                        <a:p>
                          <a:endParaRPr lang="en-US"/>
                        </a:p>
                      </a:txBody>
                      <a:tcPr>
                        <a:blipFill rotWithShape="1">
                          <a:blip r:embed="rId2"/>
                          <a:stretch>
                            <a:fillRect l="-17656" t="-403030" b="-1010"/>
                          </a:stretch>
                        </a:blipFill>
                      </a:tcPr>
                    </a:tc>
                  </a:tr>
                </a:tbl>
              </a:graphicData>
            </a:graphic>
          </p:graphicFrame>
        </mc:Fallback>
      </mc:AlternateContent>
    </p:spTree>
    <p:extLst>
      <p:ext uri="{BB962C8B-B14F-4D97-AF65-F5344CB8AC3E}">
        <p14:creationId xmlns:p14="http://schemas.microsoft.com/office/powerpoint/2010/main" val="2661002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a:t>Solution to Example 6</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1143000"/>
                <a:ext cx="7467600" cy="5330952"/>
              </a:xfrm>
            </p:spPr>
            <p:txBody>
              <a:bodyPr/>
              <a:lstStyle/>
              <a:p>
                <a:r>
                  <a:rPr lang="en-US" dirty="0"/>
                  <a:t>Graph of </a:t>
                </a:r>
                <a14:m>
                  <m:oMath xmlns:m="http://schemas.openxmlformats.org/officeDocument/2006/math">
                    <m:r>
                      <a:rPr lang="en-US" b="0" i="1" smtClean="0">
                        <a:latin typeface="Cambria Math"/>
                      </a:rPr>
                      <m:t>𝑦</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r>
                      <a:rPr lang="en-US" b="0" i="1" smtClean="0">
                        <a:latin typeface="Cambria Math"/>
                      </a:rPr>
                      <m:t>𝑥</m:t>
                    </m:r>
                    <m:r>
                      <a:rPr lang="en-US" b="0" i="1" smtClean="0">
                        <a:latin typeface="Cambria Math"/>
                      </a:rPr>
                      <m:t>−2</m:t>
                    </m:r>
                  </m:oMath>
                </a14:m>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1143000"/>
                <a:ext cx="7467600" cy="5330952"/>
              </a:xfrm>
              <a:blipFill rotWithShape="1">
                <a:blip r:embed="rId2"/>
                <a:stretch>
                  <a:fillRect l="-327"/>
                </a:stretch>
              </a:blipFill>
            </p:spPr>
            <p:txBody>
              <a:bodyPr/>
              <a:lstStyle/>
              <a:p>
                <a:r>
                  <a:rPr lang="en-US">
                    <a:noFill/>
                  </a:rPr>
                  <a:t> </a:t>
                </a:r>
              </a:p>
            </p:txBody>
          </p:sp>
        </mc:Fallback>
      </mc:AlternateContent>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4031" y="1962412"/>
            <a:ext cx="4501170" cy="4659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4775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a:t>Example 7</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838200"/>
                <a:ext cx="7467600" cy="5635752"/>
              </a:xfrm>
            </p:spPr>
            <p:txBody>
              <a:bodyPr/>
              <a:lstStyle/>
              <a:p>
                <a:r>
                  <a:rPr lang="en-US" dirty="0"/>
                  <a:t>Find the equation of a line given that the slope of </a:t>
                </a:r>
                <a14:m>
                  <m:oMath xmlns:m="http://schemas.openxmlformats.org/officeDocument/2006/math">
                    <m:r>
                      <a:rPr lang="en-US" b="0" i="1" smtClean="0">
                        <a:latin typeface="Cambria Math"/>
                      </a:rPr>
                      <m:t>𝑚</m:t>
                    </m:r>
                    <m:r>
                      <a:rPr lang="en-US" b="0" i="1" smtClean="0">
                        <a:latin typeface="Cambria Math"/>
                      </a:rPr>
                      <m:t>=3</m:t>
                    </m:r>
                  </m:oMath>
                </a14:m>
                <a:r>
                  <a:rPr lang="en-US" dirty="0"/>
                  <a:t> and the line passes through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a:rPr>
                          <m:t>2,3</m:t>
                        </m:r>
                      </m:e>
                    </m:d>
                  </m:oMath>
                </a14:m>
                <a:endParaRPr lang="en-US" b="0"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838200"/>
                <a:ext cx="7467600" cy="5635752"/>
              </a:xfrm>
              <a:blipFill rotWithShape="1">
                <a:blip r:embed="rId2"/>
                <a:stretch>
                  <a:fillRect l="-327" t="-866" r="-1143"/>
                </a:stretch>
              </a:blipFill>
            </p:spPr>
            <p:txBody>
              <a:bodyPr/>
              <a:lstStyle/>
              <a:p>
                <a:r>
                  <a:rPr lang="en-US">
                    <a:noFill/>
                  </a:rPr>
                  <a:t> </a:t>
                </a:r>
              </a:p>
            </p:txBody>
          </p:sp>
        </mc:Fallback>
      </mc:AlternateContent>
    </p:spTree>
    <p:extLst>
      <p:ext uri="{BB962C8B-B14F-4D97-AF65-F5344CB8AC3E}">
        <p14:creationId xmlns:p14="http://schemas.microsoft.com/office/powerpoint/2010/main" val="3939890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7</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Use the slope intercept formula to find the y-intercept:</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𝑚𝑥</m:t>
                      </m:r>
                      <m:r>
                        <a:rPr lang="en-US" b="0" i="1" smtClean="0">
                          <a:latin typeface="Cambria Math"/>
                        </a:rPr>
                        <m:t>+</m:t>
                      </m:r>
                      <m:r>
                        <a:rPr lang="en-US" b="0" i="1" smtClean="0">
                          <a:latin typeface="Cambria Math"/>
                        </a:rPr>
                        <m:t>𝑏</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3</m:t>
                      </m:r>
                      <m:r>
                        <a:rPr lang="en-US" b="0" i="1" smtClean="0">
                          <a:latin typeface="Cambria Math"/>
                        </a:rPr>
                        <m:t>=3</m:t>
                      </m:r>
                      <m:d>
                        <m:dPr>
                          <m:ctrlPr>
                            <a:rPr lang="en-US" b="0" i="1" smtClean="0">
                              <a:latin typeface="Cambria Math" panose="02040503050406030204" pitchFamily="18" charset="0"/>
                            </a:rPr>
                          </m:ctrlPr>
                        </m:dPr>
                        <m:e>
                          <m:r>
                            <a:rPr lang="en-US" b="0" i="1" smtClean="0">
                              <a:latin typeface="Cambria Math"/>
                            </a:rPr>
                            <m:t>2</m:t>
                          </m:r>
                        </m:e>
                      </m:d>
                      <m:r>
                        <a:rPr lang="en-US" b="0" i="1" smtClean="0">
                          <a:latin typeface="Cambria Math"/>
                        </a:rPr>
                        <m:t>+</m:t>
                      </m:r>
                      <m:r>
                        <a:rPr lang="en-US" b="0" i="1" smtClean="0">
                          <a:latin typeface="Cambria Math"/>
                        </a:rPr>
                        <m:t>𝑏</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3</m:t>
                      </m:r>
                      <m:r>
                        <a:rPr lang="en-US" i="1">
                          <a:latin typeface="Cambria Math"/>
                        </a:rPr>
                        <m:t>=</m:t>
                      </m:r>
                      <m:r>
                        <a:rPr lang="en-US" b="0" i="1" smtClean="0">
                          <a:latin typeface="Cambria Math"/>
                        </a:rPr>
                        <m:t>6</m:t>
                      </m:r>
                      <m:r>
                        <a:rPr lang="en-US" i="1">
                          <a:latin typeface="Cambria Math"/>
                        </a:rPr>
                        <m:t>+</m:t>
                      </m:r>
                      <m:r>
                        <a:rPr lang="en-US" i="1">
                          <a:latin typeface="Cambria Math"/>
                        </a:rPr>
                        <m:t>𝑏</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𝑏</m:t>
                      </m:r>
                      <m:r>
                        <a:rPr lang="en-US" b="0" i="1" smtClean="0">
                          <a:latin typeface="Cambria Math"/>
                        </a:rPr>
                        <m:t>=−3</m:t>
                      </m:r>
                    </m:oMath>
                  </m:oMathPara>
                </a14:m>
                <a:endParaRPr lang="en-US" dirty="0"/>
              </a:p>
              <a:p>
                <a:pPr marL="0" indent="0">
                  <a:buNone/>
                </a:pPr>
                <a:r>
                  <a:rPr lang="en-US" dirty="0"/>
                  <a:t>Write the equation of the line.</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𝑦</m:t>
                      </m:r>
                      <m:r>
                        <a:rPr lang="en-US" i="1">
                          <a:latin typeface="Cambria Math"/>
                        </a:rPr>
                        <m:t>=</m:t>
                      </m:r>
                      <m:r>
                        <a:rPr lang="en-US" i="1">
                          <a:latin typeface="Cambria Math"/>
                        </a:rPr>
                        <m:t>𝑚𝑥</m:t>
                      </m:r>
                      <m:r>
                        <a:rPr lang="en-US" i="1">
                          <a:latin typeface="Cambria Math"/>
                        </a:rPr>
                        <m:t>+</m:t>
                      </m:r>
                      <m:r>
                        <a:rPr lang="en-US" i="1">
                          <a:latin typeface="Cambria Math"/>
                        </a:rPr>
                        <m:t>𝑏</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𝑦</m:t>
                      </m:r>
                      <m:r>
                        <a:rPr lang="en-US" i="1">
                          <a:latin typeface="Cambria Math"/>
                        </a:rPr>
                        <m:t>=3</m:t>
                      </m:r>
                      <m:r>
                        <a:rPr lang="en-US" i="1">
                          <a:latin typeface="Cambria Math"/>
                        </a:rPr>
                        <m:t>𝑥</m:t>
                      </m:r>
                      <m:r>
                        <a:rPr lang="en-US" b="0" i="1" smtClean="0">
                          <a:latin typeface="Cambria Math"/>
                        </a:rPr>
                        <m:t>−</m:t>
                      </m:r>
                      <m:r>
                        <a:rPr lang="en-US" b="0" i="1" smtClean="0">
                          <a:latin typeface="Cambria Math" panose="02040503050406030204" pitchFamily="18" charset="0"/>
                        </a:rPr>
                        <m:t>3</m:t>
                      </m:r>
                    </m:oMath>
                  </m:oMathPara>
                </a14:m>
                <a:endParaRPr lang="en-US" dirty="0"/>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1224" t="-1001"/>
                </a:stretch>
              </a:blipFill>
            </p:spPr>
            <p:txBody>
              <a:bodyPr/>
              <a:lstStyle/>
              <a:p>
                <a:r>
                  <a:rPr lang="en-US">
                    <a:noFill/>
                  </a:rPr>
                  <a:t> </a:t>
                </a:r>
              </a:p>
            </p:txBody>
          </p:sp>
        </mc:Fallback>
      </mc:AlternateContent>
    </p:spTree>
    <p:extLst>
      <p:ext uri="{BB962C8B-B14F-4D97-AF65-F5344CB8AC3E}">
        <p14:creationId xmlns:p14="http://schemas.microsoft.com/office/powerpoint/2010/main" val="189320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Slope and Intercept</a:t>
            </a:r>
          </a:p>
        </p:txBody>
      </p:sp>
      <p:sp>
        <p:nvSpPr>
          <p:cNvPr id="3" name="Content Placeholder 2"/>
          <p:cNvSpPr>
            <a:spLocks noGrp="1"/>
          </p:cNvSpPr>
          <p:nvPr>
            <p:ph sz="quarter" idx="1"/>
          </p:nvPr>
        </p:nvSpPr>
        <p:spPr/>
        <p:txBody>
          <a:bodyPr>
            <a:normAutofit/>
          </a:bodyPr>
          <a:lstStyle/>
          <a:p>
            <a:r>
              <a:rPr lang="en-US" sz="2400" dirty="0"/>
              <a:t>One of the main algebra concepts used in linear models is the slope-intercept equation of a line.  The slope intercept equation is usually expressed as follows:</a:t>
            </a:r>
          </a:p>
          <a:p>
            <a:pPr marL="0" indent="0">
              <a:buNone/>
            </a:pPr>
            <a:endParaRPr lang="en-US" sz="2400" dirty="0"/>
          </a:p>
          <a:p>
            <a:r>
              <a:rPr lang="en-US" sz="2400" b="1" dirty="0"/>
              <a:t>Standard linear model</a:t>
            </a:r>
            <a:endParaRPr lang="en-US" sz="2400" dirty="0"/>
          </a:p>
          <a:p>
            <a:pPr marL="0" indent="0">
              <a:buNone/>
            </a:pPr>
            <a:endParaRPr lang="en-US" sz="2400" dirty="0"/>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000100897"/>
              </p:ext>
            </p:extLst>
          </p:nvPr>
        </p:nvGraphicFramePr>
        <p:xfrm>
          <a:off x="838200" y="4267200"/>
          <a:ext cx="2199447" cy="1343025"/>
        </p:xfrm>
        <a:graphic>
          <a:graphicData uri="http://schemas.openxmlformats.org/presentationml/2006/ole">
            <mc:AlternateContent xmlns:mc="http://schemas.openxmlformats.org/markup-compatibility/2006">
              <mc:Choice xmlns:v="urn:schemas-microsoft-com:vml" Requires="v">
                <p:oleObj spid="_x0000_s1060" name="Equation" r:id="rId3" imgW="1079032" imgH="660113" progId="Equation.3">
                  <p:embed/>
                </p:oleObj>
              </mc:Choice>
              <mc:Fallback>
                <p:oleObj name="Equation" r:id="rId3" imgW="1079032" imgH="660113"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267200"/>
                        <a:ext cx="2199447" cy="1343025"/>
                      </a:xfrm>
                      <a:prstGeom prst="rect">
                        <a:avLst/>
                      </a:prstGeom>
                      <a:noFill/>
                    </p:spPr>
                  </p:pic>
                </p:oleObj>
              </mc:Fallback>
            </mc:AlternateContent>
          </a:graphicData>
        </a:graphic>
      </p:graphicFrame>
    </p:spTree>
    <p:extLst>
      <p:ext uri="{BB962C8B-B14F-4D97-AF65-F5344CB8AC3E}">
        <p14:creationId xmlns:p14="http://schemas.microsoft.com/office/powerpoint/2010/main" val="1195558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8</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Find the equation of a line that passes through the points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a:rPr>
                          <m:t>2,3</m:t>
                        </m:r>
                      </m:e>
                    </m:d>
                  </m:oMath>
                </a14:m>
                <a:r>
                  <a:rPr lang="en-US" dirty="0"/>
                  <a:t> and </a:t>
                </a:r>
                <a14:m>
                  <m:oMath xmlns:m="http://schemas.openxmlformats.org/officeDocument/2006/math">
                    <m:d>
                      <m:dPr>
                        <m:ctrlPr>
                          <a:rPr lang="en-US" i="1">
                            <a:latin typeface="Cambria Math" panose="02040503050406030204" pitchFamily="18" charset="0"/>
                          </a:rPr>
                        </m:ctrlPr>
                      </m:dPr>
                      <m:e>
                        <m:r>
                          <a:rPr lang="en-US" b="0" i="1" smtClean="0">
                            <a:latin typeface="Cambria Math"/>
                          </a:rPr>
                          <m:t>4</m:t>
                        </m:r>
                        <m:r>
                          <a:rPr lang="en-US" i="1">
                            <a:latin typeface="Cambria Math"/>
                          </a:rPr>
                          <m:t>,</m:t>
                        </m:r>
                        <m:r>
                          <a:rPr lang="en-US" b="0" i="1" smtClean="0">
                            <a:latin typeface="Cambria Math"/>
                          </a:rPr>
                          <m:t>5</m:t>
                        </m:r>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n-US">
                    <a:noFill/>
                  </a:rPr>
                  <a:t> </a:t>
                </a:r>
              </a:p>
            </p:txBody>
          </p:sp>
        </mc:Fallback>
      </mc:AlternateContent>
    </p:spTree>
    <p:extLst>
      <p:ext uri="{BB962C8B-B14F-4D97-AF65-F5344CB8AC3E}">
        <p14:creationId xmlns:p14="http://schemas.microsoft.com/office/powerpoint/2010/main" val="3176834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a:t>Solution to Example 8</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1143000"/>
                <a:ext cx="7467600" cy="5330952"/>
              </a:xfrm>
            </p:spPr>
            <p:txBody>
              <a:bodyPr/>
              <a:lstStyle/>
              <a:p>
                <a:r>
                  <a:rPr lang="en-US" dirty="0"/>
                  <a:t>Find the slope:</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𝑚</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5−3</m:t>
                          </m:r>
                        </m:num>
                        <m:den>
                          <m:r>
                            <a:rPr lang="en-US" b="0" i="1" smtClean="0">
                              <a:latin typeface="Cambria Math"/>
                            </a:rPr>
                            <m:t>4−2</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2</m:t>
                          </m:r>
                        </m:num>
                        <m:den>
                          <m:r>
                            <a:rPr lang="en-US" b="0" i="1" smtClean="0">
                              <a:latin typeface="Cambria Math"/>
                            </a:rPr>
                            <m:t>2</m:t>
                          </m:r>
                        </m:den>
                      </m:f>
                      <m:r>
                        <a:rPr lang="en-US" b="0" i="1" smtClean="0">
                          <a:latin typeface="Cambria Math"/>
                        </a:rPr>
                        <m:t>=1</m:t>
                      </m:r>
                    </m:oMath>
                  </m:oMathPara>
                </a14:m>
                <a:endParaRPr lang="en-US" dirty="0"/>
              </a:p>
              <a:p>
                <a:pPr marL="0" indent="0">
                  <a:buNone/>
                </a:pPr>
                <a:endParaRPr lang="en-US" dirty="0"/>
              </a:p>
              <a:p>
                <a:pPr marL="0" indent="0">
                  <a:buNone/>
                </a:pPr>
                <a:r>
                  <a:rPr lang="en-US" dirty="0"/>
                  <a:t>Now, find the equation.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𝑚𝑥</m:t>
                      </m:r>
                      <m:r>
                        <a:rPr lang="en-US" b="0" i="1" smtClean="0">
                          <a:latin typeface="Cambria Math"/>
                        </a:rPr>
                        <m:t>+</m:t>
                      </m:r>
                      <m:r>
                        <a:rPr lang="en-US" b="0" i="1" smtClean="0">
                          <a:latin typeface="Cambria Math"/>
                        </a:rPr>
                        <m:t>𝑏</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3=1</m:t>
                      </m:r>
                      <m:d>
                        <m:dPr>
                          <m:ctrlPr>
                            <a:rPr lang="en-US" b="0" i="1" smtClean="0">
                              <a:latin typeface="Cambria Math" panose="02040503050406030204" pitchFamily="18" charset="0"/>
                            </a:rPr>
                          </m:ctrlPr>
                        </m:dPr>
                        <m:e>
                          <m:r>
                            <a:rPr lang="en-US" b="0" i="1" smtClean="0">
                              <a:latin typeface="Cambria Math"/>
                            </a:rPr>
                            <m:t>2</m:t>
                          </m:r>
                        </m:e>
                      </m:d>
                      <m:r>
                        <a:rPr lang="en-US" b="0" i="1" smtClean="0">
                          <a:latin typeface="Cambria Math"/>
                        </a:rPr>
                        <m:t>+</m:t>
                      </m:r>
                      <m:r>
                        <a:rPr lang="en-US" b="0" i="1" smtClean="0">
                          <a:latin typeface="Cambria Math"/>
                        </a:rPr>
                        <m:t>𝑏</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3=2+</m:t>
                      </m:r>
                      <m:r>
                        <a:rPr lang="en-US" b="0" i="1" smtClean="0">
                          <a:latin typeface="Cambria Math"/>
                        </a:rPr>
                        <m:t>𝑏</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𝑏</m:t>
                      </m:r>
                      <m:r>
                        <a:rPr lang="en-US" b="0" i="1" smtClean="0">
                          <a:latin typeface="Cambria Math"/>
                        </a:rPr>
                        <m:t>=1</m:t>
                      </m:r>
                    </m:oMath>
                  </m:oMathPara>
                </a14:m>
                <a:endParaRPr lang="en-US" b="0" dirty="0"/>
              </a:p>
              <a:p>
                <a:pPr marL="0" indent="0">
                  <a:buNone/>
                </a:pPr>
                <a:r>
                  <a:rPr lang="en-US" dirty="0"/>
                  <a:t>Final equation: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𝑥</m:t>
                      </m:r>
                      <m:r>
                        <a:rPr lang="en-US" b="0" i="1" smtClean="0">
                          <a:latin typeface="Cambria Math"/>
                        </a:rPr>
                        <m:t>+1</m:t>
                      </m:r>
                    </m:oMath>
                  </m:oMathPara>
                </a14:m>
                <a:endParaRPr lang="en-US" b="0"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1143000"/>
                <a:ext cx="7467600" cy="5330952"/>
              </a:xfrm>
              <a:blipFill rotWithShape="1">
                <a:blip r:embed="rId2"/>
                <a:stretch>
                  <a:fillRect l="-1224" t="-915"/>
                </a:stretch>
              </a:blipFill>
            </p:spPr>
            <p:txBody>
              <a:bodyPr/>
              <a:lstStyle/>
              <a:p>
                <a:r>
                  <a:rPr lang="en-US">
                    <a:noFill/>
                  </a:rPr>
                  <a:t> </a:t>
                </a:r>
              </a:p>
            </p:txBody>
          </p:sp>
        </mc:Fallback>
      </mc:AlternateContent>
    </p:spTree>
    <p:extLst>
      <p:ext uri="{BB962C8B-B14F-4D97-AF65-F5344CB8AC3E}">
        <p14:creationId xmlns:p14="http://schemas.microsoft.com/office/powerpoint/2010/main" val="2278411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9</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Find the equation of a line that passes through the points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a:rPr>
                          <m:t>1,2</m:t>
                        </m:r>
                      </m:e>
                    </m:d>
                  </m:oMath>
                </a14:m>
                <a:r>
                  <a:rPr lang="en-US" dirty="0"/>
                  <a:t> and </a:t>
                </a:r>
                <a14:m>
                  <m:oMath xmlns:m="http://schemas.openxmlformats.org/officeDocument/2006/math">
                    <m:d>
                      <m:dPr>
                        <m:ctrlPr>
                          <a:rPr lang="en-US" i="1">
                            <a:latin typeface="Cambria Math" panose="02040503050406030204" pitchFamily="18" charset="0"/>
                          </a:rPr>
                        </m:ctrlPr>
                      </m:dPr>
                      <m:e>
                        <m:r>
                          <a:rPr lang="en-US" b="0" i="1" smtClean="0">
                            <a:latin typeface="Cambria Math"/>
                          </a:rPr>
                          <m:t>3</m:t>
                        </m:r>
                        <m:r>
                          <a:rPr lang="en-US" i="1">
                            <a:latin typeface="Cambria Math"/>
                          </a:rPr>
                          <m:t>,</m:t>
                        </m:r>
                        <m:r>
                          <a:rPr lang="en-US" b="0" i="1" smtClean="0">
                            <a:latin typeface="Cambria Math"/>
                          </a:rPr>
                          <m:t>5</m:t>
                        </m:r>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n-US">
                    <a:noFill/>
                  </a:rPr>
                  <a:t> </a:t>
                </a:r>
              </a:p>
            </p:txBody>
          </p:sp>
        </mc:Fallback>
      </mc:AlternateContent>
    </p:spTree>
    <p:extLst>
      <p:ext uri="{BB962C8B-B14F-4D97-AF65-F5344CB8AC3E}">
        <p14:creationId xmlns:p14="http://schemas.microsoft.com/office/powerpoint/2010/main" val="3452910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a:t>Solution to Example 9</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1143000"/>
                <a:ext cx="7467600" cy="5330952"/>
              </a:xfrm>
            </p:spPr>
            <p:txBody>
              <a:bodyPr>
                <a:normAutofit fontScale="92500" lnSpcReduction="20000"/>
              </a:bodyPr>
              <a:lstStyle/>
              <a:p>
                <a:r>
                  <a:rPr lang="en-US" dirty="0"/>
                  <a:t>Find the slope:</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𝑚</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5−2</m:t>
                          </m:r>
                        </m:num>
                        <m:den>
                          <m:r>
                            <a:rPr lang="en-US" b="0" i="1" smtClean="0">
                              <a:latin typeface="Cambria Math"/>
                            </a:rPr>
                            <m:t>3−1</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oMath>
                  </m:oMathPara>
                </a14:m>
                <a:endParaRPr lang="en-US" dirty="0"/>
              </a:p>
              <a:p>
                <a:pPr marL="0" indent="0">
                  <a:buNone/>
                </a:pPr>
                <a:endParaRPr lang="en-US" dirty="0"/>
              </a:p>
              <a:p>
                <a:pPr marL="0" indent="0">
                  <a:buNone/>
                </a:pPr>
                <a:r>
                  <a:rPr lang="en-US" dirty="0"/>
                  <a:t>Now, find the equation.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𝑚𝑥</m:t>
                      </m:r>
                      <m:r>
                        <a:rPr lang="en-US" b="0" i="1" smtClean="0">
                          <a:latin typeface="Cambria Math"/>
                        </a:rPr>
                        <m:t>+</m:t>
                      </m:r>
                      <m:r>
                        <a:rPr lang="en-US" b="0" i="1" smtClean="0">
                          <a:latin typeface="Cambria Math"/>
                        </a:rPr>
                        <m:t>𝑏</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2</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d>
                        <m:dPr>
                          <m:ctrlPr>
                            <a:rPr lang="en-US" b="0" i="1" smtClean="0">
                              <a:latin typeface="Cambria Math" panose="02040503050406030204" pitchFamily="18" charset="0"/>
                            </a:rPr>
                          </m:ctrlPr>
                        </m:dPr>
                        <m:e>
                          <m:r>
                            <a:rPr lang="en-US" b="0" i="1" smtClean="0">
                              <a:latin typeface="Cambria Math"/>
                            </a:rPr>
                            <m:t>1</m:t>
                          </m:r>
                        </m:e>
                      </m:d>
                      <m:r>
                        <a:rPr lang="en-US" b="0" i="1" smtClean="0">
                          <a:latin typeface="Cambria Math"/>
                        </a:rPr>
                        <m:t>+</m:t>
                      </m:r>
                      <m:r>
                        <a:rPr lang="en-US" b="0" i="1" smtClean="0">
                          <a:latin typeface="Cambria Math"/>
                        </a:rPr>
                        <m:t>𝑏</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2</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r>
                        <a:rPr lang="en-US" b="0" i="1" smtClean="0">
                          <a:latin typeface="Cambria Math"/>
                        </a:rPr>
                        <m:t>+</m:t>
                      </m:r>
                      <m:r>
                        <a:rPr lang="en-US" b="0" i="1" smtClean="0">
                          <a:latin typeface="Cambria Math"/>
                        </a:rPr>
                        <m:t>𝑏</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𝑏</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2</m:t>
                          </m:r>
                        </m:den>
                      </m:f>
                    </m:oMath>
                  </m:oMathPara>
                </a14:m>
                <a:endParaRPr lang="en-US" b="0" dirty="0"/>
              </a:p>
              <a:p>
                <a:pPr marL="0" indent="0">
                  <a:buNone/>
                </a:pPr>
                <a:r>
                  <a:rPr lang="en-US" dirty="0"/>
                  <a:t>Final equation: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𝑦</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r>
                        <a:rPr lang="en-US" b="0" i="1" smtClean="0">
                          <a:latin typeface="Cambria Math"/>
                        </a:rPr>
                        <m:t>𝑥</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2</m:t>
                          </m:r>
                        </m:den>
                      </m:f>
                    </m:oMath>
                  </m:oMathPara>
                </a14:m>
                <a:endParaRPr lang="en-US" b="0"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1143000"/>
                <a:ext cx="7467600" cy="5330952"/>
              </a:xfrm>
              <a:blipFill rotWithShape="0">
                <a:blip r:embed="rId2"/>
                <a:stretch>
                  <a:fillRect l="-1061" t="-2059"/>
                </a:stretch>
              </a:blipFill>
            </p:spPr>
            <p:txBody>
              <a:bodyPr/>
              <a:lstStyle/>
              <a:p>
                <a:r>
                  <a:rPr lang="en-US">
                    <a:noFill/>
                  </a:rPr>
                  <a:t> </a:t>
                </a:r>
              </a:p>
            </p:txBody>
          </p:sp>
        </mc:Fallback>
      </mc:AlternateContent>
    </p:spTree>
    <p:extLst>
      <p:ext uri="{BB962C8B-B14F-4D97-AF65-F5344CB8AC3E}">
        <p14:creationId xmlns:p14="http://schemas.microsoft.com/office/powerpoint/2010/main" val="1585152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10</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The revenue of a company that makes backpacks is given by the formula </a:t>
                </a:r>
                <a14:m>
                  <m:oMath xmlns:m="http://schemas.openxmlformats.org/officeDocument/2006/math">
                    <m:r>
                      <a:rPr lang="en-US" b="0" i="1" smtClean="0">
                        <a:latin typeface="Cambria Math"/>
                      </a:rPr>
                      <m:t>𝑅</m:t>
                    </m:r>
                    <m:r>
                      <a:rPr lang="en-US" b="0" i="1" smtClean="0">
                        <a:latin typeface="Cambria Math"/>
                      </a:rPr>
                      <m:t>=21.5</m:t>
                    </m:r>
                    <m:r>
                      <a:rPr lang="en-US" b="0" i="1" smtClean="0">
                        <a:latin typeface="Cambria Math"/>
                      </a:rPr>
                      <m:t>𝑥</m:t>
                    </m:r>
                    <m:r>
                      <a:rPr lang="en-US" b="0" i="1" smtClean="0">
                        <a:latin typeface="Cambria Math"/>
                      </a:rPr>
                      <m:t> </m:t>
                    </m:r>
                  </m:oMath>
                </a14:m>
                <a:r>
                  <a:rPr lang="en-US" dirty="0"/>
                  <a:t>where x represents the number of backpacks sold.  </a:t>
                </a:r>
              </a:p>
              <a:p>
                <a:pPr marL="457200" indent="-457200">
                  <a:buAutoNum type="alphaLcParenR"/>
                </a:pPr>
                <a:r>
                  <a:rPr lang="en-US" dirty="0"/>
                  <a:t>Graph the linear model </a:t>
                </a:r>
              </a:p>
              <a:p>
                <a:pPr marL="457200" indent="-457200">
                  <a:buAutoNum type="alphaLcParenR"/>
                </a:pPr>
                <a:r>
                  <a:rPr lang="en-US" dirty="0"/>
                  <a:t>Use the model to calculate the revenue for selling 50 backpacks</a:t>
                </a:r>
              </a:p>
              <a:p>
                <a:pPr marL="457200" indent="-457200">
                  <a:buAutoNum type="alphaLcParenR"/>
                </a:pPr>
                <a:r>
                  <a:rPr lang="en-US" dirty="0"/>
                  <a:t>What is the meaning of the slope?</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571" t="-1001" r="-898"/>
                </a:stretch>
              </a:blipFill>
            </p:spPr>
            <p:txBody>
              <a:bodyPr/>
              <a:lstStyle/>
              <a:p>
                <a:r>
                  <a:rPr lang="en-US">
                    <a:noFill/>
                  </a:rPr>
                  <a:t> </a:t>
                </a:r>
              </a:p>
            </p:txBody>
          </p:sp>
        </mc:Fallback>
      </mc:AlternateContent>
    </p:spTree>
    <p:extLst>
      <p:ext uri="{BB962C8B-B14F-4D97-AF65-F5344CB8AC3E}">
        <p14:creationId xmlns:p14="http://schemas.microsoft.com/office/powerpoint/2010/main" val="1497402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a:t>Solution to Example 10</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990600"/>
                <a:ext cx="7467600" cy="5483352"/>
              </a:xfrm>
            </p:spPr>
            <p:txBody>
              <a:bodyPr/>
              <a:lstStyle/>
              <a:p>
                <a:r>
                  <a:rPr lang="en-US" dirty="0"/>
                  <a:t>Graph: </a:t>
                </a:r>
                <a14:m>
                  <m:oMath xmlns:m="http://schemas.openxmlformats.org/officeDocument/2006/math">
                    <m:r>
                      <a:rPr lang="en-US" i="1">
                        <a:latin typeface="Cambria Math"/>
                      </a:rPr>
                      <m:t>𝑅</m:t>
                    </m:r>
                    <m:r>
                      <a:rPr lang="en-US" i="1">
                        <a:latin typeface="Cambria Math"/>
                      </a:rPr>
                      <m:t>=21.5</m:t>
                    </m:r>
                    <m:r>
                      <a:rPr lang="en-US" i="1">
                        <a:latin typeface="Cambria Math"/>
                      </a:rPr>
                      <m:t>𝑥</m:t>
                    </m:r>
                    <m:r>
                      <a:rPr lang="en-US" i="1">
                        <a:latin typeface="Cambria Math"/>
                      </a:rPr>
                      <m:t> </m:t>
                    </m:r>
                  </m:oMath>
                </a14:m>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990600"/>
                <a:ext cx="7467600" cy="5483352"/>
              </a:xfrm>
              <a:blipFill rotWithShape="0">
                <a:blip r:embed="rId2"/>
                <a:stretch>
                  <a:fillRect l="-327" t="-8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139927409"/>
                  </p:ext>
                </p:extLst>
              </p:nvPr>
            </p:nvGraphicFramePr>
            <p:xfrm>
              <a:off x="381000" y="1600200"/>
              <a:ext cx="3886200" cy="1854200"/>
            </p:xfrm>
            <a:graphic>
              <a:graphicData uri="http://schemas.openxmlformats.org/drawingml/2006/table">
                <a:tbl>
                  <a:tblPr firstRow="1" bandRow="1">
                    <a:tableStyleId>{5C22544A-7EE6-4342-B048-85BDC9FD1C3A}</a:tableStyleId>
                  </a:tblPr>
                  <a:tblGrid>
                    <a:gridCol w="706755">
                      <a:extLst>
                        <a:ext uri="{9D8B030D-6E8A-4147-A177-3AD203B41FA5}">
                          <a16:colId xmlns:a16="http://schemas.microsoft.com/office/drawing/2014/main" val="20000"/>
                        </a:ext>
                      </a:extLst>
                    </a:gridCol>
                    <a:gridCol w="3179445">
                      <a:extLst>
                        <a:ext uri="{9D8B030D-6E8A-4147-A177-3AD203B41FA5}">
                          <a16:colId xmlns:a16="http://schemas.microsoft.com/office/drawing/2014/main" val="20001"/>
                        </a:ext>
                      </a:extLst>
                    </a:gridCol>
                  </a:tblGrid>
                  <a:tr h="370840">
                    <a:tc>
                      <a:txBody>
                        <a:bodyPr/>
                        <a:lstStyle/>
                        <a:p>
                          <a:pPr/>
                          <a14:m>
                            <m:oMathPara xmlns:m="http://schemas.openxmlformats.org/officeDocument/2006/math">
                              <m:oMathParaPr>
                                <m:jc m:val="centerGroup"/>
                              </m:oMathParaPr>
                              <m:oMath xmlns:m="http://schemas.openxmlformats.org/officeDocument/2006/math">
                                <m:r>
                                  <a:rPr lang="en-US" b="1" i="1" smtClean="0">
                                    <a:latin typeface="Cambria Math"/>
                                  </a:rPr>
                                  <m:t>𝒙</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rPr>
                                  <m:t>𝑅</m:t>
                                </m:r>
                                <m:d>
                                  <m:dPr>
                                    <m:ctrlPr>
                                      <a:rPr lang="en-US" i="1">
                                        <a:latin typeface="Cambria Math" panose="02040503050406030204" pitchFamily="18" charset="0"/>
                                      </a:rPr>
                                    </m:ctrlPr>
                                  </m:dPr>
                                  <m:e>
                                    <m:r>
                                      <a:rPr lang="en-US" i="1">
                                        <a:latin typeface="Cambria Math"/>
                                      </a:rPr>
                                      <m:t>𝑥</m:t>
                                    </m:r>
                                  </m:e>
                                </m:d>
                                <m:r>
                                  <a:rPr lang="en-US" i="1">
                                    <a:latin typeface="Cambria Math"/>
                                  </a:rPr>
                                  <m:t>=21.5</m:t>
                                </m:r>
                                <m:r>
                                  <a:rPr lang="en-US" i="1">
                                    <a:latin typeface="Cambria Math"/>
                                  </a:rPr>
                                  <m:t>𝑥</m:t>
                                </m:r>
                                <m:r>
                                  <a:rPr lang="en-US" i="1">
                                    <a:latin typeface="Cambria Math"/>
                                  </a:rPr>
                                  <m:t> </m:t>
                                </m:r>
                              </m:oMath>
                            </m:oMathPara>
                          </a14:m>
                          <a:endParaRPr lang="en-US" dirty="0"/>
                        </a:p>
                      </a:txBody>
                      <a:tcPr/>
                    </a:tc>
                    <a:extLst>
                      <a:ext uri="{0D108BD9-81ED-4DB2-BD59-A6C34878D82A}">
                        <a16:rowId xmlns:a16="http://schemas.microsoft.com/office/drawing/2014/main" val="10000"/>
                      </a:ext>
                    </a:extLst>
                  </a:tr>
                  <a:tr h="37084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10</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rPr>
                                  <m:t>𝑅</m:t>
                                </m:r>
                                <m:r>
                                  <a:rPr lang="en-US" i="1">
                                    <a:latin typeface="Cambria Math"/>
                                  </a:rPr>
                                  <m:t>=21.5</m:t>
                                </m:r>
                                <m:d>
                                  <m:dPr>
                                    <m:ctrlPr>
                                      <a:rPr lang="en-US" b="0" i="1" smtClean="0">
                                        <a:latin typeface="Cambria Math" panose="02040503050406030204" pitchFamily="18" charset="0"/>
                                      </a:rPr>
                                    </m:ctrlPr>
                                  </m:dPr>
                                  <m:e>
                                    <m:r>
                                      <a:rPr lang="en-US" b="0" i="1" smtClean="0">
                                        <a:latin typeface="Cambria Math"/>
                                      </a:rPr>
                                      <m:t>10</m:t>
                                    </m:r>
                                  </m:e>
                                </m:d>
                                <m:r>
                                  <a:rPr lang="en-US" b="0" i="1" smtClean="0">
                                    <a:latin typeface="Cambria Math"/>
                                  </a:rPr>
                                  <m:t>=$215</m:t>
                                </m:r>
                                <m:r>
                                  <a:rPr lang="en-US" i="1">
                                    <a:latin typeface="Cambria Math"/>
                                  </a:rPr>
                                  <m:t> </m:t>
                                </m:r>
                              </m:oMath>
                            </m:oMathPara>
                          </a14:m>
                          <a:endParaRPr lang="en-US" dirty="0"/>
                        </a:p>
                      </a:txBody>
                      <a:tcPr/>
                    </a:tc>
                    <a:extLst>
                      <a:ext uri="{0D108BD9-81ED-4DB2-BD59-A6C34878D82A}">
                        <a16:rowId xmlns:a16="http://schemas.microsoft.com/office/drawing/2014/main" val="10001"/>
                      </a:ext>
                    </a:extLst>
                  </a:tr>
                  <a:tr h="37084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20</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rPr>
                                  <m:t>𝑅</m:t>
                                </m:r>
                                <m:r>
                                  <a:rPr lang="en-US" i="1">
                                    <a:latin typeface="Cambria Math"/>
                                  </a:rPr>
                                  <m:t>=21.5</m:t>
                                </m:r>
                                <m:d>
                                  <m:dPr>
                                    <m:ctrlPr>
                                      <a:rPr lang="en-US" b="0" i="1" smtClean="0">
                                        <a:latin typeface="Cambria Math" panose="02040503050406030204" pitchFamily="18" charset="0"/>
                                      </a:rPr>
                                    </m:ctrlPr>
                                  </m:dPr>
                                  <m:e>
                                    <m:r>
                                      <a:rPr lang="en-US" b="0" i="1" smtClean="0">
                                        <a:latin typeface="Cambria Math"/>
                                      </a:rPr>
                                      <m:t>20</m:t>
                                    </m:r>
                                  </m:e>
                                </m:d>
                                <m:r>
                                  <a:rPr lang="en-US" b="0" i="1" smtClean="0">
                                    <a:latin typeface="Cambria Math"/>
                                  </a:rPr>
                                  <m:t>=$430</m:t>
                                </m:r>
                                <m:r>
                                  <a:rPr lang="en-US" i="1">
                                    <a:latin typeface="Cambria Math"/>
                                  </a:rPr>
                                  <m:t> </m:t>
                                </m:r>
                              </m:oMath>
                            </m:oMathPara>
                          </a14:m>
                          <a:endParaRPr lang="en-US" dirty="0"/>
                        </a:p>
                      </a:txBody>
                      <a:tcPr/>
                    </a:tc>
                    <a:extLst>
                      <a:ext uri="{0D108BD9-81ED-4DB2-BD59-A6C34878D82A}">
                        <a16:rowId xmlns:a16="http://schemas.microsoft.com/office/drawing/2014/main" val="10002"/>
                      </a:ext>
                    </a:extLst>
                  </a:tr>
                  <a:tr h="37084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30</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rPr>
                                  <m:t>𝑅</m:t>
                                </m:r>
                                <m:r>
                                  <a:rPr lang="en-US" i="1">
                                    <a:latin typeface="Cambria Math"/>
                                  </a:rPr>
                                  <m:t>=21.5</m:t>
                                </m:r>
                                <m:d>
                                  <m:dPr>
                                    <m:ctrlPr>
                                      <a:rPr lang="en-US" b="0" i="1" smtClean="0">
                                        <a:latin typeface="Cambria Math" panose="02040503050406030204" pitchFamily="18" charset="0"/>
                                      </a:rPr>
                                    </m:ctrlPr>
                                  </m:dPr>
                                  <m:e>
                                    <m:r>
                                      <a:rPr lang="en-US" b="0" i="1" smtClean="0">
                                        <a:latin typeface="Cambria Math"/>
                                      </a:rPr>
                                      <m:t>30</m:t>
                                    </m:r>
                                  </m:e>
                                </m:d>
                                <m:r>
                                  <a:rPr lang="en-US" b="0" i="1" smtClean="0">
                                    <a:latin typeface="Cambria Math"/>
                                  </a:rPr>
                                  <m:t>=$635</m:t>
                                </m:r>
                                <m:r>
                                  <a:rPr lang="en-US" i="1">
                                    <a:latin typeface="Cambria Math"/>
                                  </a:rPr>
                                  <m:t> </m:t>
                                </m:r>
                              </m:oMath>
                            </m:oMathPara>
                          </a14:m>
                          <a:endParaRPr lang="en-US" dirty="0"/>
                        </a:p>
                      </a:txBody>
                      <a:tcPr/>
                    </a:tc>
                    <a:extLst>
                      <a:ext uri="{0D108BD9-81ED-4DB2-BD59-A6C34878D82A}">
                        <a16:rowId xmlns:a16="http://schemas.microsoft.com/office/drawing/2014/main" val="10003"/>
                      </a:ext>
                    </a:extLst>
                  </a:tr>
                  <a:tr h="37084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40</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rPr>
                                  <m:t>𝑅</m:t>
                                </m:r>
                                <m:r>
                                  <a:rPr lang="en-US" i="1">
                                    <a:latin typeface="Cambria Math"/>
                                  </a:rPr>
                                  <m:t>=21.5</m:t>
                                </m:r>
                                <m:d>
                                  <m:dPr>
                                    <m:ctrlPr>
                                      <a:rPr lang="en-US" b="0" i="1" smtClean="0">
                                        <a:latin typeface="Cambria Math" panose="02040503050406030204" pitchFamily="18" charset="0"/>
                                      </a:rPr>
                                    </m:ctrlPr>
                                  </m:dPr>
                                  <m:e>
                                    <m:r>
                                      <a:rPr lang="en-US" b="0" i="1" smtClean="0">
                                        <a:latin typeface="Cambria Math"/>
                                      </a:rPr>
                                      <m:t>40</m:t>
                                    </m:r>
                                  </m:e>
                                </m:d>
                                <m:r>
                                  <a:rPr lang="en-US" b="0" i="1" smtClean="0">
                                    <a:latin typeface="Cambria Math"/>
                                  </a:rPr>
                                  <m:t>=$860</m:t>
                                </m:r>
                                <m:r>
                                  <a:rPr lang="en-US" i="1">
                                    <a:latin typeface="Cambria Math"/>
                                  </a:rPr>
                                  <m:t> </m:t>
                                </m:r>
                              </m:oMath>
                            </m:oMathPara>
                          </a14:m>
                          <a:endParaRPr lang="en-US" dirty="0"/>
                        </a:p>
                      </a:txBody>
                      <a:tcPr/>
                    </a:tc>
                    <a:extLst>
                      <a:ext uri="{0D108BD9-81ED-4DB2-BD59-A6C34878D82A}">
                        <a16:rowId xmlns:a16="http://schemas.microsoft.com/office/drawing/2014/main" val="10004"/>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139927409"/>
                  </p:ext>
                </p:extLst>
              </p:nvPr>
            </p:nvGraphicFramePr>
            <p:xfrm>
              <a:off x="381000" y="1600200"/>
              <a:ext cx="3886200" cy="1854200"/>
            </p:xfrm>
            <a:graphic>
              <a:graphicData uri="http://schemas.openxmlformats.org/drawingml/2006/table">
                <a:tbl>
                  <a:tblPr firstRow="1" bandRow="1">
                    <a:tableStyleId>{5C22544A-7EE6-4342-B048-85BDC9FD1C3A}</a:tableStyleId>
                  </a:tblPr>
                  <a:tblGrid>
                    <a:gridCol w="706755"/>
                    <a:gridCol w="3179445"/>
                  </a:tblGrid>
                  <a:tr h="370840">
                    <a:tc>
                      <a:txBody>
                        <a:bodyPr/>
                        <a:lstStyle/>
                        <a:p>
                          <a:endParaRPr lang="en-US"/>
                        </a:p>
                      </a:txBody>
                      <a:tcPr>
                        <a:blipFill rotWithShape="0">
                          <a:blip r:embed="rId3"/>
                          <a:stretch>
                            <a:fillRect l="-862" t="-1639" r="-454310" b="-403279"/>
                          </a:stretch>
                        </a:blipFill>
                      </a:tcPr>
                    </a:tc>
                    <a:tc>
                      <a:txBody>
                        <a:bodyPr/>
                        <a:lstStyle/>
                        <a:p>
                          <a:endParaRPr lang="en-US"/>
                        </a:p>
                      </a:txBody>
                      <a:tcPr>
                        <a:blipFill rotWithShape="0">
                          <a:blip r:embed="rId3"/>
                          <a:stretch>
                            <a:fillRect l="-22414" t="-1639" r="-958" b="-403279"/>
                          </a:stretch>
                        </a:blipFill>
                      </a:tcPr>
                    </a:tc>
                  </a:tr>
                  <a:tr h="370840">
                    <a:tc>
                      <a:txBody>
                        <a:bodyPr/>
                        <a:lstStyle/>
                        <a:p>
                          <a:endParaRPr lang="en-US"/>
                        </a:p>
                      </a:txBody>
                      <a:tcPr>
                        <a:blipFill rotWithShape="0">
                          <a:blip r:embed="rId3"/>
                          <a:stretch>
                            <a:fillRect l="-862" t="-101639" r="-454310" b="-303279"/>
                          </a:stretch>
                        </a:blipFill>
                      </a:tcPr>
                    </a:tc>
                    <a:tc>
                      <a:txBody>
                        <a:bodyPr/>
                        <a:lstStyle/>
                        <a:p>
                          <a:endParaRPr lang="en-US"/>
                        </a:p>
                      </a:txBody>
                      <a:tcPr>
                        <a:blipFill rotWithShape="0">
                          <a:blip r:embed="rId3"/>
                          <a:stretch>
                            <a:fillRect l="-22414" t="-101639" r="-958" b="-303279"/>
                          </a:stretch>
                        </a:blipFill>
                      </a:tcPr>
                    </a:tc>
                  </a:tr>
                  <a:tr h="370840">
                    <a:tc>
                      <a:txBody>
                        <a:bodyPr/>
                        <a:lstStyle/>
                        <a:p>
                          <a:endParaRPr lang="en-US"/>
                        </a:p>
                      </a:txBody>
                      <a:tcPr>
                        <a:blipFill rotWithShape="0">
                          <a:blip r:embed="rId3"/>
                          <a:stretch>
                            <a:fillRect l="-862" t="-201639" r="-454310" b="-203279"/>
                          </a:stretch>
                        </a:blipFill>
                      </a:tcPr>
                    </a:tc>
                    <a:tc>
                      <a:txBody>
                        <a:bodyPr/>
                        <a:lstStyle/>
                        <a:p>
                          <a:endParaRPr lang="en-US"/>
                        </a:p>
                      </a:txBody>
                      <a:tcPr>
                        <a:blipFill rotWithShape="0">
                          <a:blip r:embed="rId3"/>
                          <a:stretch>
                            <a:fillRect l="-22414" t="-201639" r="-958" b="-203279"/>
                          </a:stretch>
                        </a:blipFill>
                      </a:tcPr>
                    </a:tc>
                  </a:tr>
                  <a:tr h="370840">
                    <a:tc>
                      <a:txBody>
                        <a:bodyPr/>
                        <a:lstStyle/>
                        <a:p>
                          <a:endParaRPr lang="en-US"/>
                        </a:p>
                      </a:txBody>
                      <a:tcPr>
                        <a:blipFill rotWithShape="0">
                          <a:blip r:embed="rId3"/>
                          <a:stretch>
                            <a:fillRect l="-862" t="-301639" r="-454310" b="-103279"/>
                          </a:stretch>
                        </a:blipFill>
                      </a:tcPr>
                    </a:tc>
                    <a:tc>
                      <a:txBody>
                        <a:bodyPr/>
                        <a:lstStyle/>
                        <a:p>
                          <a:endParaRPr lang="en-US"/>
                        </a:p>
                      </a:txBody>
                      <a:tcPr>
                        <a:blipFill rotWithShape="0">
                          <a:blip r:embed="rId3"/>
                          <a:stretch>
                            <a:fillRect l="-22414" t="-301639" r="-958" b="-103279"/>
                          </a:stretch>
                        </a:blipFill>
                      </a:tcPr>
                    </a:tc>
                  </a:tr>
                  <a:tr h="370840">
                    <a:tc>
                      <a:txBody>
                        <a:bodyPr/>
                        <a:lstStyle/>
                        <a:p>
                          <a:endParaRPr lang="en-US"/>
                        </a:p>
                      </a:txBody>
                      <a:tcPr>
                        <a:blipFill rotWithShape="0">
                          <a:blip r:embed="rId3"/>
                          <a:stretch>
                            <a:fillRect l="-862" t="-401639" r="-454310" b="-3279"/>
                          </a:stretch>
                        </a:blipFill>
                      </a:tcPr>
                    </a:tc>
                    <a:tc>
                      <a:txBody>
                        <a:bodyPr/>
                        <a:lstStyle/>
                        <a:p>
                          <a:endParaRPr lang="en-US"/>
                        </a:p>
                      </a:txBody>
                      <a:tcPr>
                        <a:blipFill rotWithShape="0">
                          <a:blip r:embed="rId3"/>
                          <a:stretch>
                            <a:fillRect l="-22414" t="-401639" r="-958" b="-3279"/>
                          </a:stretch>
                        </a:blipFill>
                      </a:tcPr>
                    </a:tc>
                  </a:tr>
                </a:tbl>
              </a:graphicData>
            </a:graphic>
          </p:graphicFrame>
        </mc:Fallback>
      </mc:AlternateContent>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043554"/>
            <a:ext cx="4452371" cy="4452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9768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dirty="0"/>
              <a:t>Solution to Example 10</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914400"/>
                <a:ext cx="7467600" cy="5559552"/>
              </a:xfrm>
            </p:spPr>
            <p:txBody>
              <a:bodyPr/>
              <a:lstStyle/>
              <a:p>
                <a:pPr marL="0" indent="0">
                  <a:buNone/>
                </a:pPr>
                <a:r>
                  <a:rPr lang="en-US" dirty="0"/>
                  <a:t>b) Use the model to calculate the revenue for selling 50 backpacks</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𝑅</m:t>
                      </m:r>
                      <m:d>
                        <m:dPr>
                          <m:ctrlPr>
                            <a:rPr lang="en-US" i="1">
                              <a:latin typeface="Cambria Math" panose="02040503050406030204" pitchFamily="18" charset="0"/>
                            </a:rPr>
                          </m:ctrlPr>
                        </m:dPr>
                        <m:e>
                          <m:r>
                            <a:rPr lang="en-US" b="0" i="1" smtClean="0">
                              <a:latin typeface="Cambria Math"/>
                            </a:rPr>
                            <m:t>50</m:t>
                          </m:r>
                        </m:e>
                      </m:d>
                      <m:r>
                        <a:rPr lang="en-US" i="1">
                          <a:latin typeface="Cambria Math"/>
                        </a:rPr>
                        <m:t>=21.5</m:t>
                      </m:r>
                      <m:d>
                        <m:dPr>
                          <m:ctrlPr>
                            <a:rPr lang="en-US" b="0" i="1" smtClean="0">
                              <a:latin typeface="Cambria Math" panose="02040503050406030204" pitchFamily="18" charset="0"/>
                            </a:rPr>
                          </m:ctrlPr>
                        </m:dPr>
                        <m:e>
                          <m:r>
                            <a:rPr lang="en-US" b="0" i="1" smtClean="0">
                              <a:latin typeface="Cambria Math"/>
                            </a:rPr>
                            <m:t>50</m:t>
                          </m:r>
                        </m:e>
                      </m:d>
                      <m:r>
                        <a:rPr lang="en-US" b="0" i="1" smtClean="0">
                          <a:latin typeface="Cambria Math"/>
                        </a:rPr>
                        <m:t>=$1075.00</m:t>
                      </m:r>
                    </m:oMath>
                  </m:oMathPara>
                </a14:m>
                <a:endParaRPr lang="en-US" dirty="0"/>
              </a:p>
              <a:p>
                <a:pPr marL="0" indent="0">
                  <a:buNone/>
                </a:pPr>
                <a:endParaRPr lang="en-US" dirty="0"/>
              </a:p>
              <a:p>
                <a:pPr marL="0" indent="0">
                  <a:buNone/>
                </a:pPr>
                <a:r>
                  <a:rPr lang="en-US" dirty="0"/>
                  <a:t>c) What is the meaning of the slope?</a:t>
                </a:r>
              </a:p>
              <a:p>
                <a:pPr marL="0" indent="0">
                  <a:buNone/>
                </a:pPr>
                <a:r>
                  <a:rPr lang="en-US" dirty="0"/>
                  <a:t> </a:t>
                </a:r>
              </a:p>
              <a:p>
                <a:pPr marL="0" indent="0">
                  <a:buNone/>
                </a:pPr>
                <a:r>
                  <a:rPr lang="en-US" dirty="0"/>
                  <a:t>The slope represents the price per backpack.</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914400"/>
                <a:ext cx="7467600" cy="5559552"/>
              </a:xfrm>
              <a:blipFill rotWithShape="1">
                <a:blip r:embed="rId2"/>
                <a:stretch>
                  <a:fillRect l="-1224" t="-877"/>
                </a:stretch>
              </a:blipFill>
            </p:spPr>
            <p:txBody>
              <a:bodyPr/>
              <a:lstStyle/>
              <a:p>
                <a:r>
                  <a:rPr lang="en-US">
                    <a:noFill/>
                  </a:rPr>
                  <a:t> </a:t>
                </a:r>
              </a:p>
            </p:txBody>
          </p:sp>
        </mc:Fallback>
      </mc:AlternateContent>
    </p:spTree>
    <p:extLst>
      <p:ext uri="{BB962C8B-B14F-4D97-AF65-F5344CB8AC3E}">
        <p14:creationId xmlns:p14="http://schemas.microsoft.com/office/powerpoint/2010/main" val="225964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11</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A salesperson is paid $100 plus $60 per sale each week.  The model </a:t>
                </a:r>
                <a14:m>
                  <m:oMath xmlns:m="http://schemas.openxmlformats.org/officeDocument/2006/math">
                    <m:r>
                      <a:rPr lang="en-US" b="0" i="1" smtClean="0">
                        <a:latin typeface="Cambria Math"/>
                      </a:rPr>
                      <m:t>𝑆</m:t>
                    </m:r>
                    <m:r>
                      <a:rPr lang="en-US" b="0" i="1" smtClean="0">
                        <a:latin typeface="Cambria Math"/>
                      </a:rPr>
                      <m:t>=60</m:t>
                    </m:r>
                    <m:r>
                      <a:rPr lang="en-US" b="0" i="1" smtClean="0">
                        <a:latin typeface="Cambria Math"/>
                      </a:rPr>
                      <m:t>𝑥</m:t>
                    </m:r>
                    <m:r>
                      <a:rPr lang="en-US" b="0" i="1" smtClean="0">
                        <a:latin typeface="Cambria Math"/>
                      </a:rPr>
                      <m:t>+100</m:t>
                    </m:r>
                  </m:oMath>
                </a14:m>
                <a:r>
                  <a:rPr lang="en-US" dirty="0"/>
                  <a:t> is used to calculate the salesperson’s weekly salary where x is the number of sales per week.</a:t>
                </a:r>
              </a:p>
              <a:p>
                <a:pPr marL="457200" indent="-457200">
                  <a:buAutoNum type="alphaLcParenR"/>
                </a:pPr>
                <a:r>
                  <a:rPr lang="en-US" dirty="0"/>
                  <a:t>Graph the linear model </a:t>
                </a:r>
              </a:p>
              <a:p>
                <a:pPr marL="457200" indent="-457200">
                  <a:buAutoNum type="alphaLcParenR"/>
                </a:pPr>
                <a:r>
                  <a:rPr lang="en-US" dirty="0"/>
                  <a:t>Use the model to calculate the total sales if the salesperson make 12 sales</a:t>
                </a:r>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490" t="-1001" r="-1469"/>
                </a:stretch>
              </a:blipFill>
            </p:spPr>
            <p:txBody>
              <a:bodyPr/>
              <a:lstStyle/>
              <a:p>
                <a:r>
                  <a:rPr lang="en-US">
                    <a:noFill/>
                  </a:rPr>
                  <a:t> </a:t>
                </a:r>
              </a:p>
            </p:txBody>
          </p:sp>
        </mc:Fallback>
      </mc:AlternateContent>
    </p:spTree>
    <p:extLst>
      <p:ext uri="{BB962C8B-B14F-4D97-AF65-F5344CB8AC3E}">
        <p14:creationId xmlns:p14="http://schemas.microsoft.com/office/powerpoint/2010/main" val="1945754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a:t>Solution to Example 11</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990600"/>
                <a:ext cx="7467600" cy="5483352"/>
              </a:xfrm>
            </p:spPr>
            <p:txBody>
              <a:bodyPr/>
              <a:lstStyle/>
              <a:p>
                <a:r>
                  <a:rPr lang="en-US" dirty="0"/>
                  <a:t>Graph: </a:t>
                </a:r>
                <a14:m>
                  <m:oMath xmlns:m="http://schemas.openxmlformats.org/officeDocument/2006/math">
                    <m:r>
                      <m:rPr>
                        <m:sty m:val="p"/>
                      </m:rPr>
                      <a:rPr lang="en-US" b="0" i="0" smtClean="0">
                        <a:latin typeface="Cambria Math"/>
                      </a:rPr>
                      <m:t>S</m:t>
                    </m:r>
                    <m:r>
                      <a:rPr lang="en-US" b="0" i="0" smtClean="0">
                        <a:latin typeface="Cambria Math"/>
                      </a:rPr>
                      <m:t>=</m:t>
                    </m:r>
                    <m:r>
                      <a:rPr lang="en-US" b="0" i="1" smtClean="0">
                        <a:latin typeface="Cambria Math"/>
                      </a:rPr>
                      <m:t>60</m:t>
                    </m:r>
                    <m:r>
                      <a:rPr lang="en-US" i="1">
                        <a:latin typeface="Cambria Math"/>
                      </a:rPr>
                      <m:t>𝑥</m:t>
                    </m:r>
                    <m:r>
                      <a:rPr lang="en-US" b="0" i="1" smtClean="0">
                        <a:latin typeface="Cambria Math"/>
                      </a:rPr>
                      <m:t>+100</m:t>
                    </m:r>
                    <m:r>
                      <a:rPr lang="en-US" i="1">
                        <a:latin typeface="Cambria Math"/>
                      </a:rPr>
                      <m:t> </m:t>
                    </m:r>
                  </m:oMath>
                </a14:m>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990600"/>
                <a:ext cx="7467600" cy="5483352"/>
              </a:xfrm>
              <a:blipFill rotWithShape="1">
                <a:blip r:embed="rId2"/>
                <a:stretch>
                  <a:fillRect l="-327" t="-8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330343678"/>
                  </p:ext>
                </p:extLst>
              </p:nvPr>
            </p:nvGraphicFramePr>
            <p:xfrm>
              <a:off x="228600" y="1557580"/>
              <a:ext cx="4343400" cy="1874520"/>
            </p:xfrm>
            <a:graphic>
              <a:graphicData uri="http://schemas.openxmlformats.org/drawingml/2006/table">
                <a:tbl>
                  <a:tblPr firstRow="1" bandRow="1">
                    <a:tableStyleId>{5C22544A-7EE6-4342-B048-85BDC9FD1C3A}</a:tableStyleId>
                  </a:tblPr>
                  <a:tblGrid>
                    <a:gridCol w="361950">
                      <a:extLst>
                        <a:ext uri="{9D8B030D-6E8A-4147-A177-3AD203B41FA5}">
                          <a16:colId xmlns:a16="http://schemas.microsoft.com/office/drawing/2014/main" val="20000"/>
                        </a:ext>
                      </a:extLst>
                    </a:gridCol>
                    <a:gridCol w="3981450">
                      <a:extLst>
                        <a:ext uri="{9D8B030D-6E8A-4147-A177-3AD203B41FA5}">
                          <a16:colId xmlns:a16="http://schemas.microsoft.com/office/drawing/2014/main" val="20001"/>
                        </a:ext>
                      </a:extLst>
                    </a:gridCol>
                  </a:tblGrid>
                  <a:tr h="370840">
                    <a:tc>
                      <a:txBody>
                        <a:bodyPr/>
                        <a:lstStyle/>
                        <a:p>
                          <a:pPr/>
                          <a14:m>
                            <m:oMathPara xmlns:m="http://schemas.openxmlformats.org/officeDocument/2006/math">
                              <m:oMathParaPr>
                                <m:jc m:val="centerGroup"/>
                              </m:oMathParaPr>
                              <m:oMath xmlns:m="http://schemas.openxmlformats.org/officeDocument/2006/math">
                                <m:r>
                                  <a:rPr lang="en-US" b="1" i="1" smtClean="0">
                                    <a:latin typeface="Cambria Math"/>
                                  </a:rPr>
                                  <m:t>𝒙</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a:fld id="{DF0B54F4-4272-4D4A-932C-B9180030DBA5}" type="mathplaceholder">
                                  <a:rPr lang="en-US" i="1" smtClean="0">
                                    <a:latin typeface="Cambria Math"/>
                                  </a:rPr>
                                  <a:t>Type equation here.</a:t>
                                </a:fld>
                              </m:oMath>
                            </m:oMathPara>
                          </a14:m>
                          <a:endParaRPr lang="en-US" dirty="0"/>
                        </a:p>
                      </a:txBody>
                      <a:tcPr/>
                    </a:tc>
                    <a:extLst>
                      <a:ext uri="{0D108BD9-81ED-4DB2-BD59-A6C34878D82A}">
                        <a16:rowId xmlns:a16="http://schemas.microsoft.com/office/drawing/2014/main" val="10000"/>
                      </a:ext>
                    </a:extLst>
                  </a:tr>
                  <a:tr h="39116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1</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sty m:val="p"/>
                                  </m:rPr>
                                  <a:rPr lang="en-US" b="0" i="0" smtClean="0">
                                    <a:latin typeface="Cambria Math"/>
                                  </a:rPr>
                                  <m:t>S</m:t>
                                </m:r>
                                <m:r>
                                  <a:rPr lang="en-US" i="1">
                                    <a:latin typeface="Cambria Math"/>
                                  </a:rPr>
                                  <m:t>=</m:t>
                                </m:r>
                                <m:r>
                                  <a:rPr lang="en-US" b="0" i="1" smtClean="0">
                                    <a:latin typeface="Cambria Math"/>
                                  </a:rPr>
                                  <m:t>60</m:t>
                                </m:r>
                                <m:d>
                                  <m:dPr>
                                    <m:ctrlPr>
                                      <a:rPr lang="en-US" b="0" i="1" smtClean="0">
                                        <a:latin typeface="Cambria Math" panose="02040503050406030204" pitchFamily="18" charset="0"/>
                                      </a:rPr>
                                    </m:ctrlPr>
                                  </m:dPr>
                                  <m:e>
                                    <m:r>
                                      <a:rPr lang="en-US" b="0" i="1" smtClean="0">
                                        <a:latin typeface="Cambria Math"/>
                                      </a:rPr>
                                      <m:t>1</m:t>
                                    </m:r>
                                  </m:e>
                                </m:d>
                                <m:r>
                                  <a:rPr lang="en-US" b="0" i="1" smtClean="0">
                                    <a:latin typeface="Cambria Math"/>
                                  </a:rPr>
                                  <m:t>+100=60+100=$160</m:t>
                                </m:r>
                                <m:r>
                                  <a:rPr lang="en-US" i="1">
                                    <a:latin typeface="Cambria Math"/>
                                  </a:rPr>
                                  <m:t> </m:t>
                                </m:r>
                              </m:oMath>
                            </m:oMathPara>
                          </a14:m>
                          <a:endParaRPr lang="en-US" dirty="0"/>
                        </a:p>
                      </a:txBody>
                      <a:tcPr/>
                    </a:tc>
                    <a:extLst>
                      <a:ext uri="{0D108BD9-81ED-4DB2-BD59-A6C34878D82A}">
                        <a16:rowId xmlns:a16="http://schemas.microsoft.com/office/drawing/2014/main" val="10001"/>
                      </a:ext>
                    </a:extLst>
                  </a:tr>
                  <a:tr h="37084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2</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a:rPr>
                                  <m:t>𝑆</m:t>
                                </m:r>
                                <m:r>
                                  <a:rPr lang="en-US" b="0" i="1" smtClean="0">
                                    <a:latin typeface="Cambria Math"/>
                                  </a:rPr>
                                  <m:t>=60</m:t>
                                </m:r>
                                <m:d>
                                  <m:dPr>
                                    <m:ctrlPr>
                                      <a:rPr lang="en-US" b="0" i="1" smtClean="0">
                                        <a:latin typeface="Cambria Math" panose="02040503050406030204" pitchFamily="18" charset="0"/>
                                      </a:rPr>
                                    </m:ctrlPr>
                                  </m:dPr>
                                  <m:e>
                                    <m:r>
                                      <a:rPr lang="en-US" b="0" i="1" smtClean="0">
                                        <a:latin typeface="Cambria Math"/>
                                      </a:rPr>
                                      <m:t>2</m:t>
                                    </m:r>
                                  </m:e>
                                </m:d>
                                <m:r>
                                  <a:rPr lang="en-US" b="0" i="1" smtClean="0">
                                    <a:latin typeface="Cambria Math"/>
                                  </a:rPr>
                                  <m:t>+100=120+100=$220</m:t>
                                </m:r>
                              </m:oMath>
                            </m:oMathPara>
                          </a14:m>
                          <a:endParaRPr lang="en-US" dirty="0"/>
                        </a:p>
                      </a:txBody>
                      <a:tcPr/>
                    </a:tc>
                    <a:extLst>
                      <a:ext uri="{0D108BD9-81ED-4DB2-BD59-A6C34878D82A}">
                        <a16:rowId xmlns:a16="http://schemas.microsoft.com/office/drawing/2014/main" val="10002"/>
                      </a:ext>
                    </a:extLst>
                  </a:tr>
                  <a:tr h="37084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3</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a:rPr>
                                  <m:t>𝑆</m:t>
                                </m:r>
                                <m:r>
                                  <a:rPr lang="en-US" b="0" i="1" smtClean="0">
                                    <a:latin typeface="Cambria Math"/>
                                  </a:rPr>
                                  <m:t>=60</m:t>
                                </m:r>
                                <m:d>
                                  <m:dPr>
                                    <m:ctrlPr>
                                      <a:rPr lang="en-US" b="0" i="1" smtClean="0">
                                        <a:latin typeface="Cambria Math" panose="02040503050406030204" pitchFamily="18" charset="0"/>
                                      </a:rPr>
                                    </m:ctrlPr>
                                  </m:dPr>
                                  <m:e>
                                    <m:r>
                                      <a:rPr lang="en-US" b="0" i="1" smtClean="0">
                                        <a:latin typeface="Cambria Math"/>
                                      </a:rPr>
                                      <m:t>3</m:t>
                                    </m:r>
                                  </m:e>
                                </m:d>
                                <m:r>
                                  <a:rPr lang="en-US" b="0" i="1" smtClean="0">
                                    <a:latin typeface="Cambria Math"/>
                                  </a:rPr>
                                  <m:t>+100=180+100=$280</m:t>
                                </m:r>
                              </m:oMath>
                            </m:oMathPara>
                          </a14:m>
                          <a:endParaRPr lang="en-US" dirty="0"/>
                        </a:p>
                      </a:txBody>
                      <a:tcPr/>
                    </a:tc>
                    <a:extLst>
                      <a:ext uri="{0D108BD9-81ED-4DB2-BD59-A6C34878D82A}">
                        <a16:rowId xmlns:a16="http://schemas.microsoft.com/office/drawing/2014/main" val="10003"/>
                      </a:ext>
                    </a:extLst>
                  </a:tr>
                  <a:tr h="370840">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4</m:t>
                                </m:r>
                              </m:oMath>
                            </m:oMathPara>
                          </a14:m>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a:rPr>
                                  <m:t>𝑆</m:t>
                                </m:r>
                                <m:r>
                                  <a:rPr lang="en-US" b="0" i="1" smtClean="0">
                                    <a:latin typeface="Cambria Math"/>
                                  </a:rPr>
                                  <m:t>=60</m:t>
                                </m:r>
                                <m:d>
                                  <m:dPr>
                                    <m:ctrlPr>
                                      <a:rPr lang="en-US" b="0" i="1" smtClean="0">
                                        <a:latin typeface="Cambria Math" panose="02040503050406030204" pitchFamily="18" charset="0"/>
                                      </a:rPr>
                                    </m:ctrlPr>
                                  </m:dPr>
                                  <m:e>
                                    <m:r>
                                      <a:rPr lang="en-US" b="0" i="1" smtClean="0">
                                        <a:latin typeface="Cambria Math"/>
                                      </a:rPr>
                                      <m:t>4</m:t>
                                    </m:r>
                                  </m:e>
                                </m:d>
                                <m:r>
                                  <a:rPr lang="en-US" b="0" i="1" smtClean="0">
                                    <a:latin typeface="Cambria Math"/>
                                  </a:rPr>
                                  <m:t>+100=240+100=$340</m:t>
                                </m:r>
                              </m:oMath>
                            </m:oMathPara>
                          </a14:m>
                          <a:endParaRPr lang="en-US" dirty="0"/>
                        </a:p>
                      </a:txBody>
                      <a:tcPr/>
                    </a:tc>
                    <a:extLst>
                      <a:ext uri="{0D108BD9-81ED-4DB2-BD59-A6C34878D82A}">
                        <a16:rowId xmlns:a16="http://schemas.microsoft.com/office/drawing/2014/main" val="10004"/>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330343678"/>
                  </p:ext>
                </p:extLst>
              </p:nvPr>
            </p:nvGraphicFramePr>
            <p:xfrm>
              <a:off x="228600" y="1557580"/>
              <a:ext cx="4343400" cy="1874520"/>
            </p:xfrm>
            <a:graphic>
              <a:graphicData uri="http://schemas.openxmlformats.org/drawingml/2006/table">
                <a:tbl>
                  <a:tblPr firstRow="1" bandRow="1">
                    <a:tableStyleId>{5C22544A-7EE6-4342-B048-85BDC9FD1C3A}</a:tableStyleId>
                  </a:tblPr>
                  <a:tblGrid>
                    <a:gridCol w="361950"/>
                    <a:gridCol w="3981450"/>
                  </a:tblGrid>
                  <a:tr h="370840">
                    <a:tc>
                      <a:txBody>
                        <a:bodyPr/>
                        <a:lstStyle/>
                        <a:p>
                          <a:endParaRPr lang="en-US"/>
                        </a:p>
                      </a:txBody>
                      <a:tcPr>
                        <a:blipFill rotWithShape="1">
                          <a:blip r:embed="rId3"/>
                          <a:stretch>
                            <a:fillRect l="-1695" t="-1639" r="-1106780" b="-404918"/>
                          </a:stretch>
                        </a:blipFill>
                      </a:tcPr>
                    </a:tc>
                    <a:tc>
                      <a:txBody>
                        <a:bodyPr/>
                        <a:lstStyle/>
                        <a:p>
                          <a:endParaRPr lang="en-US"/>
                        </a:p>
                      </a:txBody>
                      <a:tcPr>
                        <a:blipFill rotWithShape="1">
                          <a:blip r:embed="rId3"/>
                          <a:stretch>
                            <a:fillRect l="-9188" t="-1639" b="-404918"/>
                          </a:stretch>
                        </a:blipFill>
                      </a:tcPr>
                    </a:tc>
                  </a:tr>
                  <a:tr h="391160">
                    <a:tc>
                      <a:txBody>
                        <a:bodyPr/>
                        <a:lstStyle/>
                        <a:p>
                          <a:endParaRPr lang="en-US"/>
                        </a:p>
                      </a:txBody>
                      <a:tcPr>
                        <a:blipFill rotWithShape="1">
                          <a:blip r:embed="rId3"/>
                          <a:stretch>
                            <a:fillRect l="-1695" t="-96875" r="-1106780" b="-285938"/>
                          </a:stretch>
                        </a:blipFill>
                      </a:tcPr>
                    </a:tc>
                    <a:tc>
                      <a:txBody>
                        <a:bodyPr/>
                        <a:lstStyle/>
                        <a:p>
                          <a:endParaRPr lang="en-US"/>
                        </a:p>
                      </a:txBody>
                      <a:tcPr>
                        <a:blipFill rotWithShape="1">
                          <a:blip r:embed="rId3"/>
                          <a:stretch>
                            <a:fillRect l="-9188" t="-96875" b="-285938"/>
                          </a:stretch>
                        </a:blipFill>
                      </a:tcPr>
                    </a:tc>
                  </a:tr>
                  <a:tr h="370840">
                    <a:tc>
                      <a:txBody>
                        <a:bodyPr/>
                        <a:lstStyle/>
                        <a:p>
                          <a:endParaRPr lang="en-US"/>
                        </a:p>
                      </a:txBody>
                      <a:tcPr>
                        <a:blipFill rotWithShape="1">
                          <a:blip r:embed="rId3"/>
                          <a:stretch>
                            <a:fillRect l="-1695" t="-206557" r="-1106780" b="-200000"/>
                          </a:stretch>
                        </a:blipFill>
                      </a:tcPr>
                    </a:tc>
                    <a:tc>
                      <a:txBody>
                        <a:bodyPr/>
                        <a:lstStyle/>
                        <a:p>
                          <a:endParaRPr lang="en-US"/>
                        </a:p>
                      </a:txBody>
                      <a:tcPr>
                        <a:blipFill rotWithShape="1">
                          <a:blip r:embed="rId3"/>
                          <a:stretch>
                            <a:fillRect l="-9188" t="-206557" b="-200000"/>
                          </a:stretch>
                        </a:blipFill>
                      </a:tcPr>
                    </a:tc>
                  </a:tr>
                  <a:tr h="370840">
                    <a:tc>
                      <a:txBody>
                        <a:bodyPr/>
                        <a:lstStyle/>
                        <a:p>
                          <a:endParaRPr lang="en-US"/>
                        </a:p>
                      </a:txBody>
                      <a:tcPr>
                        <a:blipFill rotWithShape="1">
                          <a:blip r:embed="rId3"/>
                          <a:stretch>
                            <a:fillRect l="-1695" t="-311667" r="-1106780" b="-103333"/>
                          </a:stretch>
                        </a:blipFill>
                      </a:tcPr>
                    </a:tc>
                    <a:tc>
                      <a:txBody>
                        <a:bodyPr/>
                        <a:lstStyle/>
                        <a:p>
                          <a:endParaRPr lang="en-US"/>
                        </a:p>
                      </a:txBody>
                      <a:tcPr>
                        <a:blipFill rotWithShape="1">
                          <a:blip r:embed="rId3"/>
                          <a:stretch>
                            <a:fillRect l="-9188" t="-311667" b="-103333"/>
                          </a:stretch>
                        </a:blipFill>
                      </a:tcPr>
                    </a:tc>
                  </a:tr>
                  <a:tr h="370840">
                    <a:tc>
                      <a:txBody>
                        <a:bodyPr/>
                        <a:lstStyle/>
                        <a:p>
                          <a:endParaRPr lang="en-US"/>
                        </a:p>
                      </a:txBody>
                      <a:tcPr>
                        <a:blipFill rotWithShape="1">
                          <a:blip r:embed="rId3"/>
                          <a:stretch>
                            <a:fillRect l="-1695" t="-404918" r="-1106780" b="-1639"/>
                          </a:stretch>
                        </a:blipFill>
                      </a:tcPr>
                    </a:tc>
                    <a:tc>
                      <a:txBody>
                        <a:bodyPr/>
                        <a:lstStyle/>
                        <a:p>
                          <a:endParaRPr lang="en-US"/>
                        </a:p>
                      </a:txBody>
                      <a:tcPr>
                        <a:blipFill rotWithShape="1">
                          <a:blip r:embed="rId3"/>
                          <a:stretch>
                            <a:fillRect l="-9188" t="-404918" b="-1639"/>
                          </a:stretch>
                        </a:blipFill>
                      </a:tcPr>
                    </a:tc>
                  </a:tr>
                </a:tbl>
              </a:graphicData>
            </a:graphic>
          </p:graphicFrame>
        </mc:Fallback>
      </mc:AlternateContent>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1366" y="1143000"/>
            <a:ext cx="3857625"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3484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11</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b) Use the model to calculate the total sales if the salesperson make 12 sales</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m:rPr>
                          <m:sty m:val="p"/>
                        </m:rPr>
                        <a:rPr lang="en-US" b="0" i="0" smtClean="0">
                          <a:latin typeface="Cambria Math"/>
                        </a:rPr>
                        <m:t>S</m:t>
                      </m:r>
                      <m:r>
                        <a:rPr lang="en-US">
                          <a:latin typeface="Cambria Math"/>
                        </a:rPr>
                        <m:t>=</m:t>
                      </m:r>
                      <m:r>
                        <a:rPr lang="en-US" i="1">
                          <a:latin typeface="Cambria Math"/>
                        </a:rPr>
                        <m:t>60</m:t>
                      </m:r>
                      <m:d>
                        <m:dPr>
                          <m:ctrlPr>
                            <a:rPr lang="en-US" b="0" i="1" smtClean="0">
                              <a:latin typeface="Cambria Math" panose="02040503050406030204" pitchFamily="18" charset="0"/>
                            </a:rPr>
                          </m:ctrlPr>
                        </m:dPr>
                        <m:e>
                          <m:r>
                            <a:rPr lang="en-US" b="0" i="1" smtClean="0">
                              <a:latin typeface="Cambria Math"/>
                            </a:rPr>
                            <m:t>12</m:t>
                          </m:r>
                        </m:e>
                      </m:d>
                      <m:r>
                        <a:rPr lang="en-US" i="1">
                          <a:latin typeface="Cambria Math"/>
                        </a:rPr>
                        <m:t>+100</m:t>
                      </m:r>
                      <m:r>
                        <a:rPr lang="en-US" b="0" i="1" smtClean="0">
                          <a:latin typeface="Cambria Math"/>
                        </a:rPr>
                        <m:t>=720+100=$820.00</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r="-1551"/>
                </a:stretch>
              </a:blipFill>
            </p:spPr>
            <p:txBody>
              <a:bodyPr/>
              <a:lstStyle/>
              <a:p>
                <a:r>
                  <a:rPr lang="en-US">
                    <a:noFill/>
                  </a:rPr>
                  <a:t> </a:t>
                </a:r>
              </a:p>
            </p:txBody>
          </p:sp>
        </mc:Fallback>
      </mc:AlternateContent>
    </p:spTree>
    <p:extLst>
      <p:ext uri="{BB962C8B-B14F-4D97-AF65-F5344CB8AC3E}">
        <p14:creationId xmlns:p14="http://schemas.microsoft.com/office/powerpoint/2010/main" val="1612003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Slope</a:t>
            </a:r>
          </a:p>
        </p:txBody>
      </p:sp>
      <p:sp>
        <p:nvSpPr>
          <p:cNvPr id="3" name="Content Placeholder 2"/>
          <p:cNvSpPr>
            <a:spLocks noGrp="1"/>
          </p:cNvSpPr>
          <p:nvPr>
            <p:ph sz="quarter" idx="1"/>
          </p:nvPr>
        </p:nvSpPr>
        <p:spPr/>
        <p:txBody>
          <a:bodyPr>
            <a:normAutofit/>
          </a:bodyPr>
          <a:lstStyle/>
          <a:p>
            <a:r>
              <a:rPr lang="en-US" sz="2400" dirty="0"/>
              <a:t>Slope is usually defined as “</a:t>
            </a:r>
            <a:r>
              <a:rPr lang="en-US" dirty="0"/>
              <a:t>steepness” or </a:t>
            </a:r>
            <a:r>
              <a:rPr lang="en-US" sz="2400" dirty="0"/>
              <a:t>“rise over run” or “change in y over change in x”</a:t>
            </a:r>
          </a:p>
          <a:p>
            <a:r>
              <a:rPr lang="en-US" sz="2400" dirty="0"/>
              <a:t>In general slope measures the rate in change.  Thus, the idea of slope has many applications in mathematics including velocity, temperature change, pay rates, cost rates, and several other rates of change. </a:t>
            </a:r>
          </a:p>
          <a:p>
            <a:r>
              <a:rPr lang="en-US" sz="2400" dirty="0"/>
              <a:t>Slope formula:</a:t>
            </a:r>
          </a:p>
          <a:p>
            <a:pPr marL="0" indent="0">
              <a:buNone/>
            </a:pPr>
            <a:endParaRPr lang="en-US" sz="2400" dirty="0"/>
          </a:p>
          <a:p>
            <a:pPr marL="0" indent="0">
              <a:buNone/>
            </a:pPr>
            <a:endParaRPr lang="en-US" sz="2400"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750034815"/>
              </p:ext>
            </p:extLst>
          </p:nvPr>
        </p:nvGraphicFramePr>
        <p:xfrm>
          <a:off x="727075" y="4660900"/>
          <a:ext cx="1647825" cy="954088"/>
        </p:xfrm>
        <a:graphic>
          <a:graphicData uri="http://schemas.openxmlformats.org/presentationml/2006/ole">
            <mc:AlternateContent xmlns:mc="http://schemas.openxmlformats.org/markup-compatibility/2006">
              <mc:Choice xmlns:v="urn:schemas-microsoft-com:vml" Requires="v">
                <p:oleObj spid="_x0000_s2084" name="Equation" r:id="rId3" imgW="749160" imgH="431640" progId="Equation.3">
                  <p:embed/>
                </p:oleObj>
              </mc:Choice>
              <mc:Fallback>
                <p:oleObj name="Equation" r:id="rId3" imgW="749160" imgH="431640" progId="Equation.3">
                  <p:embed/>
                  <p:pic>
                    <p:nvPicPr>
                      <p:cNvPr id="0" name="Object 3"/>
                      <p:cNvPicPr>
                        <a:picLocks noChangeAspect="1" noChangeArrowheads="1"/>
                      </p:cNvPicPr>
                      <p:nvPr/>
                    </p:nvPicPr>
                    <p:blipFill>
                      <a:blip r:embed="rId4"/>
                      <a:srcRect/>
                      <a:stretch>
                        <a:fillRect/>
                      </a:stretch>
                    </p:blipFill>
                    <p:spPr bwMode="auto">
                      <a:xfrm>
                        <a:off x="727075" y="4660900"/>
                        <a:ext cx="1647825" cy="954088"/>
                      </a:xfrm>
                      <a:prstGeom prst="rect">
                        <a:avLst/>
                      </a:prstGeom>
                      <a:noFill/>
                    </p:spPr>
                  </p:pic>
                </p:oleObj>
              </mc:Fallback>
            </mc:AlternateContent>
          </a:graphicData>
        </a:graphic>
      </p:graphicFrame>
    </p:spTree>
    <p:extLst>
      <p:ext uri="{BB962C8B-B14F-4D97-AF65-F5344CB8AC3E}">
        <p14:creationId xmlns:p14="http://schemas.microsoft.com/office/powerpoint/2010/main" val="334646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sz="quarter" idx="1"/>
          </p:nvPr>
        </p:nvSpPr>
        <p:spPr/>
        <p:txBody>
          <a:bodyPr/>
          <a:lstStyle/>
          <a:p>
            <a:r>
              <a:rPr lang="en-US" dirty="0"/>
              <a:t>Find the slope between the points (1,3) and (3,2)</a:t>
            </a:r>
          </a:p>
          <a:p>
            <a:pPr marL="0" indent="0">
              <a:buNone/>
            </a:pPr>
            <a:endParaRPr lang="en-US" dirty="0"/>
          </a:p>
        </p:txBody>
      </p:sp>
    </p:spTree>
    <p:extLst>
      <p:ext uri="{BB962C8B-B14F-4D97-AF65-F5344CB8AC3E}">
        <p14:creationId xmlns:p14="http://schemas.microsoft.com/office/powerpoint/2010/main" val="3034700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1</a:t>
            </a:r>
          </a:p>
        </p:txBody>
      </p:sp>
      <p:sp>
        <p:nvSpPr>
          <p:cNvPr id="3" name="Content Placeholder 2"/>
          <p:cNvSpPr>
            <a:spLocks noGrp="1"/>
          </p:cNvSpPr>
          <p:nvPr>
            <p:ph sz="quarter" idx="1"/>
          </p:nvPr>
        </p:nvSpPr>
        <p:spPr/>
        <p:txBody>
          <a:bodyPr/>
          <a:lstStyle/>
          <a:p>
            <a:r>
              <a:rPr lang="en-US" dirty="0"/>
              <a:t>Use the slope formula to find the slope</a:t>
            </a:r>
          </a:p>
          <a:p>
            <a:pPr marL="0" indent="0">
              <a:buNone/>
            </a:pPr>
            <a:endParaRPr lang="en-US" dirty="0"/>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0420" y="2595854"/>
            <a:ext cx="3197180" cy="3826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222314052"/>
              </p:ext>
            </p:extLst>
          </p:nvPr>
        </p:nvGraphicFramePr>
        <p:xfrm>
          <a:off x="609600" y="2217052"/>
          <a:ext cx="3352800" cy="757604"/>
        </p:xfrm>
        <a:graphic>
          <a:graphicData uri="http://schemas.openxmlformats.org/presentationml/2006/ole">
            <mc:AlternateContent xmlns:mc="http://schemas.openxmlformats.org/markup-compatibility/2006">
              <mc:Choice xmlns:v="urn:schemas-microsoft-com:vml" Requires="v">
                <p:oleObj spid="_x0000_s3111" name="Equation" r:id="rId4" imgW="1981200" imgH="444500" progId="Equation.3">
                  <p:embed/>
                </p:oleObj>
              </mc:Choice>
              <mc:Fallback>
                <p:oleObj name="Equation" r:id="rId4" imgW="1981200" imgH="4445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217052"/>
                        <a:ext cx="3352800" cy="757604"/>
                      </a:xfrm>
                      <a:prstGeom prst="rect">
                        <a:avLst/>
                      </a:prstGeom>
                      <a:noFill/>
                    </p:spPr>
                  </p:pic>
                </p:oleObj>
              </mc:Fallback>
            </mc:AlternateContent>
          </a:graphicData>
        </a:graphic>
      </p:graphicFrame>
    </p:spTree>
    <p:extLst>
      <p:ext uri="{BB962C8B-B14F-4D97-AF65-F5344CB8AC3E}">
        <p14:creationId xmlns:p14="http://schemas.microsoft.com/office/powerpoint/2010/main" val="198593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sz="quarter" idx="1"/>
          </p:nvPr>
        </p:nvSpPr>
        <p:spPr/>
        <p:txBody>
          <a:bodyPr/>
          <a:lstStyle/>
          <a:p>
            <a:r>
              <a:rPr lang="en-US" dirty="0"/>
              <a:t>Find the slope between the points (2,3) and (4,6)</a:t>
            </a:r>
          </a:p>
          <a:p>
            <a:pPr marL="0" indent="0">
              <a:buNone/>
            </a:pP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06839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2</a:t>
            </a:r>
          </a:p>
        </p:txBody>
      </p:sp>
      <p:sp>
        <p:nvSpPr>
          <p:cNvPr id="3" name="Content Placeholder 2"/>
          <p:cNvSpPr>
            <a:spLocks noGrp="1"/>
          </p:cNvSpPr>
          <p:nvPr>
            <p:ph sz="quarter" idx="1"/>
          </p:nvPr>
        </p:nvSpPr>
        <p:spPr/>
        <p:txBody>
          <a:bodyPr/>
          <a:lstStyle/>
          <a:p>
            <a:r>
              <a:rPr lang="en-US" dirty="0"/>
              <a:t>Use the slope formula to find the slope</a:t>
            </a:r>
          </a:p>
          <a:p>
            <a:pPr marL="0" indent="0">
              <a:buNone/>
            </a:pPr>
            <a:endParaRPr lang="en-US" dirty="0"/>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832692597"/>
              </p:ext>
            </p:extLst>
          </p:nvPr>
        </p:nvGraphicFramePr>
        <p:xfrm>
          <a:off x="685800" y="2241511"/>
          <a:ext cx="2743200" cy="800809"/>
        </p:xfrm>
        <a:graphic>
          <a:graphicData uri="http://schemas.openxmlformats.org/presentationml/2006/ole">
            <mc:AlternateContent xmlns:mc="http://schemas.openxmlformats.org/markup-compatibility/2006">
              <mc:Choice xmlns:v="urn:schemas-microsoft-com:vml" Requires="v">
                <p:oleObj spid="_x0000_s4133" name="Equation" r:id="rId3" imgW="1536033" imgH="444307" progId="Equation.3">
                  <p:embed/>
                </p:oleObj>
              </mc:Choice>
              <mc:Fallback>
                <p:oleObj name="Equation" r:id="rId3" imgW="1536033" imgH="44430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41511"/>
                        <a:ext cx="2743200" cy="800809"/>
                      </a:xfrm>
                      <a:prstGeom prst="rect">
                        <a:avLst/>
                      </a:prstGeom>
                      <a:noFill/>
                    </p:spPr>
                  </p:pic>
                </p:oleObj>
              </mc:Fallback>
            </mc:AlternateContent>
          </a:graphicData>
        </a:graphic>
      </p:graphicFrame>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2362200"/>
            <a:ext cx="3886200" cy="4089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5872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sz="quarter" idx="1"/>
          </p:nvPr>
        </p:nvSpPr>
        <p:spPr/>
        <p:txBody>
          <a:bodyPr/>
          <a:lstStyle/>
          <a:p>
            <a:r>
              <a:rPr lang="en-US" dirty="0"/>
              <a:t>Find the slope between the points (1,2) and (4,2)</a:t>
            </a:r>
          </a:p>
          <a:p>
            <a:pPr marL="0" indent="0">
              <a:buNone/>
            </a:pPr>
            <a:endParaRPr lang="en-US" dirty="0"/>
          </a:p>
        </p:txBody>
      </p:sp>
    </p:spTree>
    <p:extLst>
      <p:ext uri="{BB962C8B-B14F-4D97-AF65-F5344CB8AC3E}">
        <p14:creationId xmlns:p14="http://schemas.microsoft.com/office/powerpoint/2010/main" val="1584911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3</a:t>
            </a:r>
          </a:p>
        </p:txBody>
      </p:sp>
      <p:sp>
        <p:nvSpPr>
          <p:cNvPr id="3" name="Content Placeholder 2"/>
          <p:cNvSpPr>
            <a:spLocks noGrp="1"/>
          </p:cNvSpPr>
          <p:nvPr>
            <p:ph sz="quarter" idx="1"/>
          </p:nvPr>
        </p:nvSpPr>
        <p:spPr/>
        <p:txBody>
          <a:bodyPr/>
          <a:lstStyle/>
          <a:p>
            <a:r>
              <a:rPr lang="en-US" dirty="0"/>
              <a:t>Use the slope formula to find the slope</a:t>
            </a:r>
          </a:p>
          <a:p>
            <a:pPr marL="0" indent="0">
              <a:buNone/>
            </a:pPr>
            <a:endParaRPr lang="en-US" dirty="0"/>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873076424"/>
              </p:ext>
            </p:extLst>
          </p:nvPr>
        </p:nvGraphicFramePr>
        <p:xfrm>
          <a:off x="685800" y="2225899"/>
          <a:ext cx="2857500" cy="735013"/>
        </p:xfrm>
        <a:graphic>
          <a:graphicData uri="http://schemas.openxmlformats.org/presentationml/2006/ole">
            <mc:AlternateContent xmlns:mc="http://schemas.openxmlformats.org/markup-compatibility/2006">
              <mc:Choice xmlns:v="urn:schemas-microsoft-com:vml" Requires="v">
                <p:oleObj spid="_x0000_s8223" name="Equation" r:id="rId3" imgW="1688760" imgH="431640" progId="Equation.3">
                  <p:embed/>
                </p:oleObj>
              </mc:Choice>
              <mc:Fallback>
                <p:oleObj name="Equation" r:id="rId3" imgW="1688760" imgH="431640" progId="Equation.3">
                  <p:embed/>
                  <p:pic>
                    <p:nvPicPr>
                      <p:cNvPr id="0" name=""/>
                      <p:cNvPicPr>
                        <a:picLocks noChangeAspect="1" noChangeArrowheads="1"/>
                      </p:cNvPicPr>
                      <p:nvPr/>
                    </p:nvPicPr>
                    <p:blipFill>
                      <a:blip r:embed="rId4"/>
                      <a:srcRect/>
                      <a:stretch>
                        <a:fillRect/>
                      </a:stretch>
                    </p:blipFill>
                    <p:spPr bwMode="auto">
                      <a:xfrm>
                        <a:off x="685800" y="2225899"/>
                        <a:ext cx="2857500" cy="735013"/>
                      </a:xfrm>
                      <a:prstGeom prst="rect">
                        <a:avLst/>
                      </a:prstGeom>
                      <a:noFill/>
                    </p:spPr>
                  </p:pic>
                </p:oleObj>
              </mc:Fallback>
            </mc:AlternateContent>
          </a:graphicData>
        </a:graphic>
      </p:graphicFrame>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2209800"/>
            <a:ext cx="3763270" cy="3960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36070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186</TotalTime>
  <Words>860</Words>
  <Application>Microsoft Office PowerPoint</Application>
  <PresentationFormat>On-screen Show (4:3)</PresentationFormat>
  <Paragraphs>147</Paragraphs>
  <Slides>29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Cambria Math</vt:lpstr>
      <vt:lpstr>Century Schoolbook</vt:lpstr>
      <vt:lpstr>Wingdings</vt:lpstr>
      <vt:lpstr>Wingdings 2</vt:lpstr>
      <vt:lpstr>Oriel</vt:lpstr>
      <vt:lpstr>Equation</vt:lpstr>
      <vt:lpstr>Section 1.4 Linear Models</vt:lpstr>
      <vt:lpstr>Slope and Intercept</vt:lpstr>
      <vt:lpstr>Slope</vt:lpstr>
      <vt:lpstr>Example 1</vt:lpstr>
      <vt:lpstr>Solution to Example 1</vt:lpstr>
      <vt:lpstr>Example 2</vt:lpstr>
      <vt:lpstr>Solution to Example 2</vt:lpstr>
      <vt:lpstr>Example 3</vt:lpstr>
      <vt:lpstr>Solution to Example 3</vt:lpstr>
      <vt:lpstr>Example 4</vt:lpstr>
      <vt:lpstr>Solution to Example 4</vt:lpstr>
      <vt:lpstr>Slope intercept form</vt:lpstr>
      <vt:lpstr>Example 5</vt:lpstr>
      <vt:lpstr>Solution to Example 5</vt:lpstr>
      <vt:lpstr>Example 6</vt:lpstr>
      <vt:lpstr>Solution to example 6</vt:lpstr>
      <vt:lpstr>Solution to Example 6</vt:lpstr>
      <vt:lpstr>Example 7</vt:lpstr>
      <vt:lpstr>Example 7</vt:lpstr>
      <vt:lpstr>Example 8</vt:lpstr>
      <vt:lpstr>Solution to Example 8</vt:lpstr>
      <vt:lpstr>Example 9</vt:lpstr>
      <vt:lpstr>Solution to Example 9</vt:lpstr>
      <vt:lpstr>Example 10</vt:lpstr>
      <vt:lpstr>Solution to Example 10</vt:lpstr>
      <vt:lpstr>Solution to Example 10</vt:lpstr>
      <vt:lpstr>Example 11</vt:lpstr>
      <vt:lpstr>Solution to Example 11</vt:lpstr>
      <vt:lpstr>Solution to Example 11</vt:lpstr>
    </vt:vector>
  </TitlesOfParts>
  <Company>Radford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1.4 Linear Models</dc:title>
  <dc:creator>Case, William</dc:creator>
  <cp:lastModifiedBy>Sorensen, Erik</cp:lastModifiedBy>
  <cp:revision>32</cp:revision>
  <dcterms:created xsi:type="dcterms:W3CDTF">2015-05-10T21:49:27Z</dcterms:created>
  <dcterms:modified xsi:type="dcterms:W3CDTF">2020-05-11T03:19:22Z</dcterms:modified>
</cp:coreProperties>
</file>